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1" r:id="rId4"/>
    <p:sldId id="262"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ghi ardian" initials="aa" lastIdx="1" clrIdx="0">
    <p:extLst>
      <p:ext uri="{19B8F6BF-5375-455C-9EA6-DF929625EA0E}">
        <p15:presenceInfo xmlns:p15="http://schemas.microsoft.com/office/powerpoint/2012/main" userId="f502f2393dec74d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66" d="100"/>
          <a:sy n="66" d="100"/>
        </p:scale>
        <p:origin x="90" y="132"/>
      </p:cViewPr>
      <p:guideLst/>
    </p:cSldViewPr>
  </p:slideViewPr>
  <p:outlineViewPr>
    <p:cViewPr>
      <p:scale>
        <a:sx n="33" d="100"/>
        <a:sy n="33" d="100"/>
      </p:scale>
      <p:origin x="0" y="-477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96856-3AB0-4005-8F5A-C4CA55550096}" type="datetimeFigureOut">
              <a:rPr lang="en-US" smtClean="0"/>
              <a:t>12-Apr-20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27F0A-87D0-47F2-ADA2-44878D0B80C4}" type="slidenum">
              <a:rPr lang="en-US" smtClean="0"/>
              <a:t>‹#›</a:t>
            </a:fld>
            <a:endParaRPr lang="en-US"/>
          </a:p>
        </p:txBody>
      </p:sp>
    </p:spTree>
    <p:extLst>
      <p:ext uri="{BB962C8B-B14F-4D97-AF65-F5344CB8AC3E}">
        <p14:creationId xmlns:p14="http://schemas.microsoft.com/office/powerpoint/2010/main" val="35516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2527F0A-87D0-47F2-ADA2-44878D0B80C4}" type="slidenum">
              <a:rPr lang="en-US" smtClean="0"/>
              <a:t>6</a:t>
            </a:fld>
            <a:endParaRPr lang="en-US"/>
          </a:p>
        </p:txBody>
      </p:sp>
    </p:spTree>
    <p:extLst>
      <p:ext uri="{BB962C8B-B14F-4D97-AF65-F5344CB8AC3E}">
        <p14:creationId xmlns:p14="http://schemas.microsoft.com/office/powerpoint/2010/main" val="1295498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791A-009C-4619-B92E-855135C7D0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C662E1-13F5-4017-A81A-03458EC93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539270-798F-4D0E-B798-70F459B7919B}"/>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22F62A94-3D41-4132-978B-A5370BB5D4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57F6-FAB4-47E9-98B9-7BA625F5A9C4}"/>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17537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A305C-95F6-47B6-A397-B23DDC0862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BBD27E-27D4-473D-A7D7-DFA83CA119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57D21-18D5-4C82-B98E-56E36C26FB37}"/>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1BE1397B-BDEA-4EAE-8B2A-297EEDEEFE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BAE4A-ACCF-40F4-9946-248F7F36DD14}"/>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713500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4C5B60-6D98-427A-84B2-305CC68ADF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C0485-A17E-44EE-BD83-31DD31C505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3201F1-8898-4C66-8D6B-1341AB171266}"/>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0C4D05B8-D929-4ABB-BCF3-91307BDD5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60A1D5-ACBE-48D2-992E-40D6D39FC7ED}"/>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405452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818A-8E92-4E36-A6C6-3ECF026A69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123864-45AE-4EC6-A8E5-16B11C225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E1341-6C8C-481E-A04B-7CB96348B0FB}"/>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339FE58E-1B39-48A8-BA3A-6B93638CD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91B41-2B72-4935-98F3-972588E0C8E8}"/>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3299571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A1EA1-6012-46D6-9647-1FA77B066A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6E3839-85FA-4432-996A-D01E575B3F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8A6C9F-662B-45B0-8C18-FED77089ACC4}"/>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CA0323B5-5036-4C0C-818C-60BFC1751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27A63-2CEF-4C97-9BC2-9D27CC060D6F}"/>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323689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37E8-ECA8-4C92-8B31-F6A428DC80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354CC-D47E-438E-9712-D2A58900B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085097-70D8-400C-94F5-59BBB27020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9B21FA-DEE7-4519-AAD5-43316ACF8327}"/>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6" name="Footer Placeholder 5">
            <a:extLst>
              <a:ext uri="{FF2B5EF4-FFF2-40B4-BE49-F238E27FC236}">
                <a16:creationId xmlns:a16="http://schemas.microsoft.com/office/drawing/2014/main" id="{4E458FB8-2357-4094-AF9A-28D8A12E82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58CD9D-093F-44B2-9B51-76E700642F17}"/>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11753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61803-0062-4E45-98F7-AB17426CBB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A47DBF-7639-47C1-8CFD-C27E9062CE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82845D-DB15-4213-B75E-A678241AC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5F22FB-A62F-4F6C-8036-EC425ED8A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F078AC-E913-4B94-8616-43929620A9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F168D2-AB52-4CB6-B8DD-B01E8F4F275D}"/>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8" name="Footer Placeholder 7">
            <a:extLst>
              <a:ext uri="{FF2B5EF4-FFF2-40B4-BE49-F238E27FC236}">
                <a16:creationId xmlns:a16="http://schemas.microsoft.com/office/drawing/2014/main" id="{3600B803-455B-493E-9E48-334E948078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25A878-917E-444B-B4F9-5381E9F555F9}"/>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2673350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F4EE1-26F4-4A17-B564-155AE08223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D65275-AA5F-4E9E-90B2-850E244ECE7D}"/>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4" name="Footer Placeholder 3">
            <a:extLst>
              <a:ext uri="{FF2B5EF4-FFF2-40B4-BE49-F238E27FC236}">
                <a16:creationId xmlns:a16="http://schemas.microsoft.com/office/drawing/2014/main" id="{E33DFADF-9EDB-4179-8992-53D55A95FD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501842-F5F3-4583-8815-5C8C84046B86}"/>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75926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A724A-7B1B-42D5-B9D3-294994E359ED}"/>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3" name="Footer Placeholder 2">
            <a:extLst>
              <a:ext uri="{FF2B5EF4-FFF2-40B4-BE49-F238E27FC236}">
                <a16:creationId xmlns:a16="http://schemas.microsoft.com/office/drawing/2014/main" id="{CC9178A5-87CA-4C9B-8EC7-10431A321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C625CD-870A-489E-ABF4-A2B62356E324}"/>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45840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7FFF-E77F-4ECE-A987-6894A77BCE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F0A88B-9208-4031-9322-5C470E73C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29DC8-D047-483C-B723-A1169F807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FEEF3-93F2-4334-95E1-A11DD734A58B}"/>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6" name="Footer Placeholder 5">
            <a:extLst>
              <a:ext uri="{FF2B5EF4-FFF2-40B4-BE49-F238E27FC236}">
                <a16:creationId xmlns:a16="http://schemas.microsoft.com/office/drawing/2014/main" id="{3C0237CA-57C0-4FB2-B042-8BCC6A983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6C56E-A719-474E-A7F9-2C500446AF2D}"/>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92024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8F3A-BE17-414A-8788-EBB434A909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6EA831-FB1C-4A9F-A7D5-291CC8EAC8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F28EA3-45A2-450D-8666-31F11542C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CCCA4-5BB0-4402-A6E3-9C1A82D3162F}"/>
              </a:ext>
            </a:extLst>
          </p:cNvPr>
          <p:cNvSpPr>
            <a:spLocks noGrp="1"/>
          </p:cNvSpPr>
          <p:nvPr>
            <p:ph type="dt" sz="half" idx="10"/>
          </p:nvPr>
        </p:nvSpPr>
        <p:spPr/>
        <p:txBody>
          <a:bodyPr/>
          <a:lstStyle/>
          <a:p>
            <a:fld id="{015E8DEE-7F1C-4FD4-8FC4-60BD7A933F57}" type="datetimeFigureOut">
              <a:rPr lang="en-US" smtClean="0"/>
              <a:t>12-Apr-20</a:t>
            </a:fld>
            <a:endParaRPr lang="en-US"/>
          </a:p>
        </p:txBody>
      </p:sp>
      <p:sp>
        <p:nvSpPr>
          <p:cNvPr id="6" name="Footer Placeholder 5">
            <a:extLst>
              <a:ext uri="{FF2B5EF4-FFF2-40B4-BE49-F238E27FC236}">
                <a16:creationId xmlns:a16="http://schemas.microsoft.com/office/drawing/2014/main" id="{4D9844C7-3184-40FC-8AF7-34C7855D3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0D2E9-1432-4C76-AE48-AE3707A4E5B6}"/>
              </a:ext>
            </a:extLst>
          </p:cNvPr>
          <p:cNvSpPr>
            <a:spLocks noGrp="1"/>
          </p:cNvSpPr>
          <p:nvPr>
            <p:ph type="sldNum" sz="quarter" idx="12"/>
          </p:nvPr>
        </p:nvSpPr>
        <p:spPr/>
        <p:txBody>
          <a:bodyPr/>
          <a:lstStyle/>
          <a:p>
            <a:fld id="{3DBCD02E-268D-4D24-B091-CA9D0EB04129}" type="slidenum">
              <a:rPr lang="en-US" smtClean="0"/>
              <a:t>‹#›</a:t>
            </a:fld>
            <a:endParaRPr lang="en-US"/>
          </a:p>
        </p:txBody>
      </p:sp>
    </p:spTree>
    <p:extLst>
      <p:ext uri="{BB962C8B-B14F-4D97-AF65-F5344CB8AC3E}">
        <p14:creationId xmlns:p14="http://schemas.microsoft.com/office/powerpoint/2010/main" val="301998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D07E31-2A76-4F30-AF8C-53514EE4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C1435-EF13-4483-A16C-A0B5DA6C2F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839F67-E0C3-4B0C-85BF-F3B365D107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E8DEE-7F1C-4FD4-8FC4-60BD7A933F57}" type="datetimeFigureOut">
              <a:rPr lang="en-US" smtClean="0"/>
              <a:t>12-Apr-20</a:t>
            </a:fld>
            <a:endParaRPr lang="en-US"/>
          </a:p>
        </p:txBody>
      </p:sp>
      <p:sp>
        <p:nvSpPr>
          <p:cNvPr id="5" name="Footer Placeholder 4">
            <a:extLst>
              <a:ext uri="{FF2B5EF4-FFF2-40B4-BE49-F238E27FC236}">
                <a16:creationId xmlns:a16="http://schemas.microsoft.com/office/drawing/2014/main" id="{AAF95AF5-8EFC-4574-9ED3-165E6473B3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72F165-1A37-4A64-AE71-388C1A4D00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CD02E-268D-4D24-B091-CA9D0EB04129}" type="slidenum">
              <a:rPr lang="en-US" smtClean="0"/>
              <a:t>‹#›</a:t>
            </a:fld>
            <a:endParaRPr lang="en-US"/>
          </a:p>
        </p:txBody>
      </p:sp>
    </p:spTree>
    <p:extLst>
      <p:ext uri="{BB962C8B-B14F-4D97-AF65-F5344CB8AC3E}">
        <p14:creationId xmlns:p14="http://schemas.microsoft.com/office/powerpoint/2010/main" val="217253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3EB2A-F141-4B8A-A625-B52CC68C1A43}"/>
              </a:ext>
            </a:extLst>
          </p:cNvPr>
          <p:cNvSpPr>
            <a:spLocks noGrp="1"/>
          </p:cNvSpPr>
          <p:nvPr>
            <p:ph type="ctrTitle"/>
          </p:nvPr>
        </p:nvSpPr>
        <p:spPr>
          <a:xfrm>
            <a:off x="1338283" y="336023"/>
            <a:ext cx="8963891" cy="1368961"/>
          </a:xfrm>
          <a:solidFill>
            <a:schemeClr val="accent5">
              <a:lumMod val="40000"/>
              <a:lumOff val="60000"/>
            </a:schemeClr>
          </a:solidFill>
          <a:ln>
            <a:noFill/>
          </a:ln>
          <a:effectLst>
            <a:outerShdw blurRad="44450" dist="27940" dir="5400000" algn="ctr">
              <a:srgbClr val="000000">
                <a:alpha val="32000"/>
              </a:srgbClr>
            </a:outerShdw>
            <a:softEdge rad="317500"/>
          </a:effectLst>
        </p:spPr>
        <p:txBody>
          <a:bodyPr>
            <a:noAutofit/>
          </a:bodyPr>
          <a:lstStyle/>
          <a:p>
            <a:r>
              <a:rPr lang="en-US" sz="2800" b="1" dirty="0">
                <a:latin typeface="Times New Roman" panose="02020603050405020304" pitchFamily="18" charset="0"/>
                <a:cs typeface="Times New Roman" panose="02020603050405020304" pitchFamily="18" charset="0"/>
              </a:rPr>
              <a:t>HUBUNGAN </a:t>
            </a:r>
            <a:r>
              <a:rPr lang="en-US" sz="2800" b="1" i="1" dirty="0">
                <a:latin typeface="Times New Roman" panose="02020603050405020304" pitchFamily="18" charset="0"/>
                <a:cs typeface="Times New Roman" panose="02020603050405020304" pitchFamily="18" charset="0"/>
              </a:rPr>
              <a:t>SELF ESTEEM</a:t>
            </a:r>
            <a:r>
              <a:rPr lang="en-US" sz="2800" b="1" dirty="0">
                <a:latin typeface="Times New Roman" panose="02020603050405020304" pitchFamily="18" charset="0"/>
                <a:cs typeface="Times New Roman" panose="02020603050405020304" pitchFamily="18" charset="0"/>
              </a:rPr>
              <a:t> DAN DUKUNGAN SOSIAL DENGAN </a:t>
            </a:r>
            <a:r>
              <a:rPr lang="en-US" sz="2800" b="1" i="1" dirty="0">
                <a:latin typeface="Times New Roman" panose="02020603050405020304" pitchFamily="18" charset="0"/>
                <a:cs typeface="Times New Roman" panose="02020603050405020304" pitchFamily="18" charset="0"/>
              </a:rPr>
              <a:t>PSYCHOLOGICAL WELL</a:t>
            </a:r>
            <a:r>
              <a:rPr lang="en-US" sz="2800" b="1" dirty="0">
                <a:latin typeface="Times New Roman" panose="02020603050405020304" pitchFamily="18" charset="0"/>
                <a:cs typeface="Times New Roman" panose="02020603050405020304" pitchFamily="18" charset="0"/>
              </a:rPr>
              <a:t> BEING PADA MAHASISWI YANG BERPACARAN</a:t>
            </a:r>
          </a:p>
        </p:txBody>
      </p:sp>
      <p:sp>
        <p:nvSpPr>
          <p:cNvPr id="3" name="Subtitle 2">
            <a:extLst>
              <a:ext uri="{FF2B5EF4-FFF2-40B4-BE49-F238E27FC236}">
                <a16:creationId xmlns:a16="http://schemas.microsoft.com/office/drawing/2014/main" id="{38DCED2C-C3E6-43C0-9D71-8CD4563B870E}"/>
              </a:ext>
            </a:extLst>
          </p:cNvPr>
          <p:cNvSpPr>
            <a:spLocks noGrp="1"/>
          </p:cNvSpPr>
          <p:nvPr>
            <p:ph type="subTitle" idx="1"/>
          </p:nvPr>
        </p:nvSpPr>
        <p:spPr>
          <a:xfrm>
            <a:off x="6995770" y="4548250"/>
            <a:ext cx="2993902" cy="2189018"/>
          </a:xfrm>
          <a:noFill/>
          <a:effectLst>
            <a:softEdge rad="127000"/>
          </a:effectLst>
        </p:spPr>
        <p:txBody>
          <a:bodyPr>
            <a:normAutofit/>
          </a:bodyPr>
          <a:lstStyle/>
          <a:p>
            <a:pPr algn="r"/>
            <a:endParaRPr lang="en-US" sz="2000" b="1" dirty="0">
              <a:latin typeface="Times New Roman" panose="02020603050405020304" pitchFamily="18" charset="0"/>
              <a:cs typeface="Times New Roman" panose="02020603050405020304" pitchFamily="18" charset="0"/>
            </a:endParaRPr>
          </a:p>
          <a:p>
            <a:pPr algn="r"/>
            <a:r>
              <a:rPr lang="en-US" sz="2000" b="1" dirty="0">
                <a:latin typeface="Times New Roman" panose="02020603050405020304" pitchFamily="18" charset="0"/>
                <a:cs typeface="Times New Roman" panose="02020603050405020304" pitchFamily="18" charset="0"/>
              </a:rPr>
              <a:t>NADYA HARDIYANIE</a:t>
            </a:r>
          </a:p>
          <a:p>
            <a:pPr algn="r"/>
            <a:r>
              <a:rPr lang="en-US" sz="2000" b="1" dirty="0">
                <a:latin typeface="Times New Roman" panose="02020603050405020304" pitchFamily="18" charset="0"/>
                <a:cs typeface="Times New Roman" panose="02020603050405020304" pitchFamily="18" charset="0"/>
              </a:rPr>
              <a:t>1524090074</a:t>
            </a:r>
          </a:p>
          <a:p>
            <a:pPr algn="r"/>
            <a:endParaRPr lang="en-US" sz="2000" b="1" dirty="0">
              <a:latin typeface="Times New Roman" panose="02020603050405020304" pitchFamily="18" charset="0"/>
              <a:cs typeface="Times New Roman" panose="02020603050405020304" pitchFamily="18" charset="0"/>
            </a:endParaRPr>
          </a:p>
          <a:p>
            <a:pPr algn="r"/>
            <a:r>
              <a:rPr lang="en-US" sz="2000" b="1" dirty="0" err="1">
                <a:latin typeface="Times New Roman" panose="02020603050405020304" pitchFamily="18" charset="0"/>
                <a:cs typeface="Times New Roman" panose="02020603050405020304" pitchFamily="18" charset="0"/>
              </a:rPr>
              <a:t>Senin</a:t>
            </a:r>
            <a:r>
              <a:rPr lang="en-US" sz="2000" b="1" dirty="0">
                <a:latin typeface="Times New Roman" panose="02020603050405020304" pitchFamily="18" charset="0"/>
                <a:cs typeface="Times New Roman" panose="02020603050405020304" pitchFamily="18" charset="0"/>
              </a:rPr>
              <a:t>, 13 April 2020</a:t>
            </a:r>
          </a:p>
          <a:p>
            <a:pPr algn="r"/>
            <a:endParaRPr lang="en-US" b="1" dirty="0">
              <a:latin typeface="Times New Roman" panose="02020603050405020304" pitchFamily="18" charset="0"/>
              <a:cs typeface="Times New Roman" panose="02020603050405020304" pitchFamily="18" charset="0"/>
            </a:endParaRPr>
          </a:p>
        </p:txBody>
      </p:sp>
      <p:pic>
        <p:nvPicPr>
          <p:cNvPr id="4" name="Picture 9">
            <a:extLst>
              <a:ext uri="{FF2B5EF4-FFF2-40B4-BE49-F238E27FC236}">
                <a16:creationId xmlns:a16="http://schemas.microsoft.com/office/drawing/2014/main" id="{727D4342-06E5-459B-8A8E-B304EDB7262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20455" y="1963114"/>
            <a:ext cx="1799545" cy="1799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668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A915825-BB18-4E52-874A-5E891B132838}"/>
              </a:ext>
            </a:extLst>
          </p:cNvPr>
          <p:cNvSpPr>
            <a:spLocks noGrp="1"/>
          </p:cNvSpPr>
          <p:nvPr>
            <p:ph type="body" idx="1"/>
          </p:nvPr>
        </p:nvSpPr>
        <p:spPr>
          <a:xfrm>
            <a:off x="298021" y="110558"/>
            <a:ext cx="3108098" cy="823912"/>
          </a:xfrm>
          <a:solidFill>
            <a:schemeClr val="accent5">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algn="ctr"/>
            <a:r>
              <a:rPr lang="en-US" sz="3600" dirty="0" err="1">
                <a:latin typeface="Times New Roman" panose="02020603050405020304" pitchFamily="18" charset="0"/>
                <a:cs typeface="Times New Roman" panose="02020603050405020304" pitchFamily="18" charset="0"/>
              </a:rPr>
              <a:t>Fenomena</a:t>
            </a:r>
            <a:endParaRPr lang="en-US" sz="36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A2983EE3-AC18-4BE4-AC7C-9A6CC36F63DF}"/>
              </a:ext>
            </a:extLst>
          </p:cNvPr>
          <p:cNvSpPr>
            <a:spLocks noGrp="1"/>
          </p:cNvSpPr>
          <p:nvPr>
            <p:ph sz="half" idx="2"/>
          </p:nvPr>
        </p:nvSpPr>
        <p:spPr>
          <a:xfrm>
            <a:off x="148203" y="1080292"/>
            <a:ext cx="6515833" cy="5417344"/>
          </a:xfr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7500" lnSpcReduction="20000"/>
          </a:bodyPr>
          <a:lstStyle/>
          <a:p>
            <a:pPr marL="0" indent="0" algn="just">
              <a:buNone/>
            </a:pPr>
            <a:endParaRPr lang="en-US" sz="2400" dirty="0">
              <a:cs typeface="Adobe Arabic" panose="02040503050201020203" pitchFamily="18" charset="-78"/>
            </a:endParaRPr>
          </a:p>
          <a:p>
            <a:pPr marL="0" indent="0" algn="just">
              <a:buNone/>
            </a:pPr>
            <a:r>
              <a:rPr lang="en-US" sz="2600" dirty="0" err="1">
                <a:latin typeface="Times New Roman" panose="02020603050405020304" pitchFamily="18" charset="0"/>
                <a:cs typeface="Times New Roman" panose="02020603050405020304" pitchFamily="18" charset="0"/>
              </a:rPr>
              <a:t>Kasus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bunuh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diri</a:t>
            </a:r>
            <a:r>
              <a:rPr lang="en-US" sz="2600" dirty="0">
                <a:latin typeface="Times New Roman" panose="02020603050405020304" pitchFamily="18" charset="0"/>
                <a:cs typeface="Times New Roman" panose="02020603050405020304" pitchFamily="18" charset="0"/>
              </a:rPr>
              <a:t> pada </a:t>
            </a:r>
            <a:r>
              <a:rPr lang="en-US" sz="2600" dirty="0" err="1">
                <a:latin typeface="Times New Roman" panose="02020603050405020304" pitchFamily="18" charset="0"/>
                <a:cs typeface="Times New Roman" panose="02020603050405020304" pitchFamily="18" charset="0"/>
              </a:rPr>
              <a:t>perempuan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dewasa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awal</a:t>
            </a:r>
            <a:r>
              <a:rPr lang="id-ID" sz="2600" dirty="0">
                <a:latin typeface="Times New Roman" panose="02020603050405020304" pitchFamily="18" charset="0"/>
                <a:cs typeface="Times New Roman" panose="02020603050405020304" pitchFamily="18" charset="0"/>
              </a:rPr>
              <a:t> yang terjadi</a:t>
            </a:r>
            <a:r>
              <a:rPr lang="en-US" sz="2600" dirty="0">
                <a:latin typeface="Times New Roman" panose="02020603050405020304" pitchFamily="18" charset="0"/>
                <a:cs typeface="Times New Roman" panose="02020603050405020304" pitchFamily="18" charset="0"/>
              </a:rPr>
              <a:t>, salah </a:t>
            </a:r>
            <a:r>
              <a:rPr lang="en-US" sz="2600" dirty="0" err="1">
                <a:latin typeface="Times New Roman" panose="02020603050405020304" pitchFamily="18" charset="0"/>
                <a:cs typeface="Times New Roman" panose="02020603050405020304" pitchFamily="18" charset="0"/>
              </a:rPr>
              <a:t>satunya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diketahui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akibat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patah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hati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atau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putus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cinta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karena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mengalami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kegagalan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dalam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berpacaran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Seperti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kasus</a:t>
            </a:r>
            <a:r>
              <a:rPr lang="en-US" sz="2600" dirty="0">
                <a:latin typeface="Times New Roman" panose="02020603050405020304" pitchFamily="18" charset="0"/>
                <a:cs typeface="Times New Roman" panose="02020603050405020304" pitchFamily="18" charset="0"/>
              </a:rPr>
              <a:t> yang </a:t>
            </a:r>
            <a:r>
              <a:rPr lang="en-US" sz="2600" dirty="0" err="1">
                <a:latin typeface="Times New Roman" panose="02020603050405020304" pitchFamily="18" charset="0"/>
                <a:cs typeface="Times New Roman" panose="02020603050405020304" pitchFamily="18" charset="0"/>
              </a:rPr>
              <a:t>diterbitkan</a:t>
            </a:r>
            <a:r>
              <a:rPr lang="en-US" sz="2600" dirty="0">
                <a:latin typeface="Times New Roman" panose="02020603050405020304" pitchFamily="18" charset="0"/>
                <a:cs typeface="Times New Roman" panose="02020603050405020304" pitchFamily="18" charset="0"/>
              </a:rPr>
              <a:t> oleh kompas.com yang </a:t>
            </a:r>
            <a:r>
              <a:rPr lang="en-US" sz="2600" dirty="0" err="1">
                <a:latin typeface="Times New Roman" panose="02020603050405020304" pitchFamily="18" charset="0"/>
                <a:cs typeface="Times New Roman" panose="02020603050405020304" pitchFamily="18" charset="0"/>
              </a:rPr>
              <a:t>berjudul</a:t>
            </a:r>
            <a:r>
              <a:rPr lang="en-US" sz="2600" dirty="0">
                <a:latin typeface="Times New Roman" panose="02020603050405020304" pitchFamily="18" charset="0"/>
                <a:cs typeface="Times New Roman" panose="02020603050405020304" pitchFamily="18" charset="0"/>
              </a:rPr>
              <a:t> “</a:t>
            </a:r>
            <a:r>
              <a:rPr lang="id-ID" sz="2600" dirty="0">
                <a:latin typeface="Times New Roman" panose="02020603050405020304" pitchFamily="18" charset="0"/>
                <a:cs typeface="Times New Roman" panose="02020603050405020304" pitchFamily="18" charset="0"/>
              </a:rPr>
              <a:t>kala depresi patah hati berujung bunuh diri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seorang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mahasiswi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ditemukan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gantung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diri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setelah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diketahui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putus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dengan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kekasihnya</a:t>
            </a:r>
            <a:r>
              <a:rPr lang="en-US" sz="2600" dirty="0">
                <a:latin typeface="Times New Roman" panose="02020603050405020304" pitchFamily="18" charset="0"/>
                <a:cs typeface="Times New Roman" panose="02020603050405020304" pitchFamily="18" charset="0"/>
              </a:rPr>
              <a:t>. </a:t>
            </a:r>
          </a:p>
          <a:p>
            <a:pPr marL="0" indent="0" algn="just">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Dalam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kasus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selanjutnya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berita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dari</a:t>
            </a:r>
            <a:r>
              <a:rPr lang="en-US" sz="2600" dirty="0">
                <a:latin typeface="Times New Roman" panose="02020603050405020304" pitchFamily="18" charset="0"/>
                <a:cs typeface="Times New Roman" panose="02020603050405020304" pitchFamily="18" charset="0"/>
              </a:rPr>
              <a:t> news.okezone.com </a:t>
            </a:r>
            <a:r>
              <a:rPr lang="id-ID" sz="2600" dirty="0">
                <a:latin typeface="Times New Roman" panose="02020603050405020304" pitchFamily="18" charset="0"/>
                <a:cs typeface="Times New Roman" panose="02020603050405020304" pitchFamily="18" charset="0"/>
              </a:rPr>
              <a:t>yang berjudul “cinta tak direstui orang tua, wanita ini tewas tenggak racun serangga”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hubungan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seorang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perempuan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dengan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kekasihnya</a:t>
            </a:r>
            <a:r>
              <a:rPr lang="en-US" sz="2600" dirty="0">
                <a:latin typeface="Times New Roman" panose="02020603050405020304" pitchFamily="18" charset="0"/>
                <a:cs typeface="Times New Roman" panose="02020603050405020304" pitchFamily="18" charset="0"/>
              </a:rPr>
              <a:t> yang </a:t>
            </a:r>
            <a:r>
              <a:rPr lang="en-US" sz="2600" dirty="0" err="1">
                <a:latin typeface="Times New Roman" panose="02020603050405020304" pitchFamily="18" charset="0"/>
                <a:cs typeface="Times New Roman" panose="02020603050405020304" pitchFamily="18" charset="0"/>
              </a:rPr>
              <a:t>tidak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direstui</a:t>
            </a:r>
            <a:r>
              <a:rPr lang="en-US" sz="2600" dirty="0">
                <a:latin typeface="Times New Roman" panose="02020603050405020304" pitchFamily="18" charset="0"/>
                <a:cs typeface="Times New Roman" panose="02020603050405020304" pitchFamily="18" charset="0"/>
              </a:rPr>
              <a:t> orang </a:t>
            </a:r>
            <a:r>
              <a:rPr lang="en-US" sz="2600" dirty="0" err="1">
                <a:latin typeface="Times New Roman" panose="02020603050405020304" pitchFamily="18" charset="0"/>
                <a:cs typeface="Times New Roman" panose="02020603050405020304" pitchFamily="18" charset="0"/>
              </a:rPr>
              <a:t>tua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membuat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perempuan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asal</a:t>
            </a:r>
            <a:r>
              <a:rPr lang="en-US" sz="2600" dirty="0">
                <a:latin typeface="Times New Roman" panose="02020603050405020304" pitchFamily="18" charset="0"/>
                <a:cs typeface="Times New Roman" panose="02020603050405020304" pitchFamily="18" charset="0"/>
              </a:rPr>
              <a:t> Sulawesi </a:t>
            </a:r>
            <a:r>
              <a:rPr lang="en-US" sz="2600" dirty="0" err="1">
                <a:latin typeface="Times New Roman" panose="02020603050405020304" pitchFamily="18" charset="0"/>
                <a:cs typeface="Times New Roman" panose="02020603050405020304" pitchFamily="18" charset="0"/>
              </a:rPr>
              <a:t>selatan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mengakhiri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hidupnya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dengan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cara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meminum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racun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serangga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karena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terus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mendapatkan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tekanan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dari</a:t>
            </a:r>
            <a:r>
              <a:rPr lang="en-US" sz="2600" dirty="0">
                <a:latin typeface="Times New Roman" panose="02020603050405020304" pitchFamily="18" charset="0"/>
                <a:cs typeface="Times New Roman" panose="02020603050405020304" pitchFamily="18" charset="0"/>
              </a:rPr>
              <a:t> orang </a:t>
            </a:r>
            <a:r>
              <a:rPr lang="en-US" sz="2600" dirty="0" err="1">
                <a:latin typeface="Times New Roman" panose="02020603050405020304" pitchFamily="18" charset="0"/>
                <a:cs typeface="Times New Roman" panose="02020603050405020304" pitchFamily="18" charset="0"/>
              </a:rPr>
              <a:t>tua</a:t>
            </a:r>
            <a:r>
              <a:rPr lang="en-US" sz="2600" dirty="0">
                <a:latin typeface="Times New Roman" panose="02020603050405020304" pitchFamily="18" charset="0"/>
                <a:cs typeface="Times New Roman" panose="02020603050405020304" pitchFamily="18" charset="0"/>
              </a:rPr>
              <a:t>.</a:t>
            </a:r>
          </a:p>
          <a:p>
            <a:pPr marL="0" indent="0" algn="just">
              <a:buNone/>
            </a:pPr>
            <a:r>
              <a:rPr lang="en-US" sz="2600" dirty="0">
                <a:latin typeface="Times New Roman" panose="02020603050405020304" pitchFamily="18" charset="0"/>
                <a:cs typeface="Times New Roman" panose="02020603050405020304" pitchFamily="18" charset="0"/>
              </a:rPr>
              <a:t>	Dari </a:t>
            </a:r>
            <a:r>
              <a:rPr lang="en-US" sz="2600" dirty="0" err="1">
                <a:latin typeface="Times New Roman" panose="02020603050405020304" pitchFamily="18" charset="0"/>
                <a:cs typeface="Times New Roman" panose="02020603050405020304" pitchFamily="18" charset="0"/>
              </a:rPr>
              <a:t>kasus-kasus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diatas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peneliti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menemukan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pentingnya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harga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diri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atau</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self esteem</a:t>
            </a:r>
            <a:r>
              <a:rPr lang="en-US" sz="2600" dirty="0">
                <a:latin typeface="Times New Roman" panose="02020603050405020304" pitchFamily="18" charset="0"/>
                <a:cs typeface="Times New Roman" panose="02020603050405020304" pitchFamily="18" charset="0"/>
              </a:rPr>
              <a:t> dan </a:t>
            </a:r>
            <a:r>
              <a:rPr lang="en-US" sz="2600" dirty="0" err="1">
                <a:latin typeface="Times New Roman" panose="02020603050405020304" pitchFamily="18" charset="0"/>
                <a:cs typeface="Times New Roman" panose="02020603050405020304" pitchFamily="18" charset="0"/>
              </a:rPr>
              <a:t>dukungan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sosial</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dalam</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kesejahteraan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psikologis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atau</a:t>
            </a:r>
            <a:r>
              <a:rPr lang="en-US" sz="2600" dirty="0">
                <a:latin typeface="Times New Roman" panose="02020603050405020304" pitchFamily="18" charset="0"/>
                <a:cs typeface="Times New Roman" panose="02020603050405020304" pitchFamily="18" charset="0"/>
              </a:rPr>
              <a:t> </a:t>
            </a:r>
            <a:r>
              <a:rPr lang="en-US" sz="2600" i="1" dirty="0">
                <a:latin typeface="Times New Roman" panose="02020603050405020304" pitchFamily="18" charset="0"/>
                <a:cs typeface="Times New Roman" panose="02020603050405020304" pitchFamily="18" charset="0"/>
              </a:rPr>
              <a:t>psychological well being</a:t>
            </a:r>
            <a:r>
              <a:rPr lang="en-US" sz="2600" dirty="0">
                <a:latin typeface="Times New Roman" panose="02020603050405020304" pitchFamily="18" charset="0"/>
                <a:cs typeface="Times New Roman" panose="02020603050405020304" pitchFamily="18" charset="0"/>
              </a:rPr>
              <a:t> pada </a:t>
            </a:r>
            <a:r>
              <a:rPr lang="en-US" sz="2600" dirty="0" err="1">
                <a:latin typeface="Times New Roman" panose="02020603050405020304" pitchFamily="18" charset="0"/>
                <a:cs typeface="Times New Roman" panose="02020603050405020304" pitchFamily="18" charset="0"/>
              </a:rPr>
              <a:t>mahasiswi</a:t>
            </a:r>
            <a:r>
              <a:rPr lang="en-US" sz="2600" dirty="0">
                <a:latin typeface="Times New Roman" panose="02020603050405020304" pitchFamily="18" charset="0"/>
                <a:cs typeface="Times New Roman" panose="02020603050405020304" pitchFamily="18" charset="0"/>
              </a:rPr>
              <a:t> yang </a:t>
            </a:r>
            <a:r>
              <a:rPr lang="en-US" sz="2600" dirty="0" err="1">
                <a:latin typeface="Times New Roman" panose="02020603050405020304" pitchFamily="18" charset="0"/>
                <a:cs typeface="Times New Roman" panose="02020603050405020304" pitchFamily="18" charset="0"/>
              </a:rPr>
              <a:t>berpacaran</a:t>
            </a:r>
            <a:r>
              <a:rPr lang="en-US" sz="2600" dirty="0">
                <a:latin typeface="Times New Roman" panose="02020603050405020304" pitchFamily="18" charset="0"/>
                <a:cs typeface="Times New Roman" panose="02020603050405020304" pitchFamily="18" charset="0"/>
              </a:rPr>
              <a:t>.</a:t>
            </a:r>
          </a:p>
          <a:p>
            <a:pPr marL="0" indent="0">
              <a:buNone/>
            </a:pPr>
            <a:endParaRPr lang="en-US" dirty="0"/>
          </a:p>
        </p:txBody>
      </p:sp>
      <p:sp>
        <p:nvSpPr>
          <p:cNvPr id="5" name="Text Placeholder 4">
            <a:extLst>
              <a:ext uri="{FF2B5EF4-FFF2-40B4-BE49-F238E27FC236}">
                <a16:creationId xmlns:a16="http://schemas.microsoft.com/office/drawing/2014/main" id="{03CBAFEF-6361-4346-A730-ECC3005F6448}"/>
              </a:ext>
            </a:extLst>
          </p:cNvPr>
          <p:cNvSpPr>
            <a:spLocks noGrp="1"/>
          </p:cNvSpPr>
          <p:nvPr>
            <p:ph type="body" sz="quarter" idx="3"/>
          </p:nvPr>
        </p:nvSpPr>
        <p:spPr>
          <a:xfrm>
            <a:off x="6839857" y="522514"/>
            <a:ext cx="5183188" cy="557778"/>
          </a:xfr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dirty="0" err="1">
                <a:latin typeface="Times New Roman" panose="02020603050405020304" pitchFamily="18" charset="0"/>
                <a:cs typeface="Times New Roman" panose="02020603050405020304" pitchFamily="18" charset="0"/>
              </a:rPr>
              <a:t>Rumusan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Masalah</a:t>
            </a:r>
            <a:endParaRPr lang="en-US"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92748D54-ED67-4A64-BBC2-A1B15C107CC2}"/>
              </a:ext>
            </a:extLst>
          </p:cNvPr>
          <p:cNvSpPr>
            <a:spLocks noGrp="1"/>
          </p:cNvSpPr>
          <p:nvPr>
            <p:ph sz="quarter" idx="4"/>
          </p:nvPr>
        </p:nvSpPr>
        <p:spPr>
          <a:xfrm>
            <a:off x="6839857" y="1300388"/>
            <a:ext cx="5183188" cy="3707041"/>
          </a:xfr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7500" lnSpcReduction="20000"/>
          </a:bodyPr>
          <a:lstStyle/>
          <a:p>
            <a:pPr marL="514350" indent="-514350">
              <a:buFont typeface="+mj-lt"/>
              <a:buAutoNum type="arabicPeriod"/>
            </a:pPr>
            <a:r>
              <a:rPr lang="en-US" dirty="0" err="1">
                <a:latin typeface="Times New Roman" panose="02020603050405020304" pitchFamily="18" charset="0"/>
                <a:cs typeface="Times New Roman" panose="02020603050405020304" pitchFamily="18" charset="0"/>
              </a:rPr>
              <a:t>Apakah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hubungan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self esteem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cs typeface="Times New Roman" panose="02020603050405020304" pitchFamily="18" charset="0"/>
              </a:rPr>
              <a:t>mahasiswi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berpacaran</a:t>
            </a:r>
            <a:r>
              <a:rPr lang="en-US" dirty="0">
                <a:latin typeface="Times New Roman" panose="02020603050405020304" pitchFamily="18" charset="0"/>
                <a:cs typeface="Times New Roman" panose="02020603050405020304" pitchFamily="18" charset="0"/>
              </a:rPr>
              <a:t>?</a:t>
            </a: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err="1">
                <a:latin typeface="Times New Roman" panose="02020603050405020304" pitchFamily="18" charset="0"/>
                <a:cs typeface="Times New Roman" panose="02020603050405020304" pitchFamily="18" charset="0"/>
              </a:rPr>
              <a:t>Apakah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hubungan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dukungan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cs typeface="Times New Roman" panose="02020603050405020304" pitchFamily="18" charset="0"/>
              </a:rPr>
              <a:t>mahasiswi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berpacaran</a:t>
            </a:r>
            <a:r>
              <a:rPr lang="en-US" dirty="0">
                <a:latin typeface="Times New Roman" panose="02020603050405020304" pitchFamily="18" charset="0"/>
                <a:cs typeface="Times New Roman" panose="02020603050405020304" pitchFamily="18" charset="0"/>
              </a:rPr>
              <a:t>?</a:t>
            </a: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err="1">
                <a:latin typeface="Times New Roman" panose="02020603050405020304" pitchFamily="18" charset="0"/>
                <a:cs typeface="Times New Roman" panose="02020603050405020304" pitchFamily="18" charset="0"/>
              </a:rPr>
              <a:t>Apakah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hubungan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self esteem</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dukungan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cs typeface="Times New Roman" panose="02020603050405020304" pitchFamily="18" charset="0"/>
              </a:rPr>
              <a:t>mahasiswi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berpacaran</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9743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0FD8F-0BF8-4D65-8E3A-8384B16022CD}"/>
              </a:ext>
            </a:extLst>
          </p:cNvPr>
          <p:cNvSpPr>
            <a:spLocks noGrp="1"/>
          </p:cNvSpPr>
          <p:nvPr>
            <p:ph type="title"/>
          </p:nvPr>
        </p:nvSpPr>
        <p:spPr>
          <a:xfrm>
            <a:off x="3679088" y="0"/>
            <a:ext cx="4636974" cy="668337"/>
          </a:xfrm>
        </p:spPr>
        <p:txBody>
          <a:bodyPr>
            <a:normAutofit/>
          </a:bodyPr>
          <a:lstStyle/>
          <a:p>
            <a:pPr algn="ctr"/>
            <a:r>
              <a:rPr lang="en-US"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Tinjauan</a:t>
            </a:r>
            <a:r>
              <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Pustaka</a:t>
            </a:r>
            <a:endParaRPr 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DE0893AA-0709-4E73-8005-F52CDB550C8B}"/>
              </a:ext>
            </a:extLst>
          </p:cNvPr>
          <p:cNvSpPr>
            <a:spLocks noGrp="1"/>
          </p:cNvSpPr>
          <p:nvPr>
            <p:ph type="body" idx="1"/>
          </p:nvPr>
        </p:nvSpPr>
        <p:spPr>
          <a:xfrm>
            <a:off x="114074" y="668337"/>
            <a:ext cx="3565013" cy="668337"/>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i="1" dirty="0">
                <a:latin typeface="Times New Roman" panose="02020603050405020304" pitchFamily="18" charset="0"/>
                <a:cs typeface="Times New Roman" panose="02020603050405020304" pitchFamily="18" charset="0"/>
              </a:rPr>
              <a:t>Psychological Well Being</a:t>
            </a:r>
          </a:p>
        </p:txBody>
      </p:sp>
      <p:sp>
        <p:nvSpPr>
          <p:cNvPr id="4" name="Content Placeholder 3">
            <a:extLst>
              <a:ext uri="{FF2B5EF4-FFF2-40B4-BE49-F238E27FC236}">
                <a16:creationId xmlns:a16="http://schemas.microsoft.com/office/drawing/2014/main" id="{D55DD72F-DF71-4BAD-BAF7-32483DCFC0F6}"/>
              </a:ext>
            </a:extLst>
          </p:cNvPr>
          <p:cNvSpPr>
            <a:spLocks noGrp="1"/>
          </p:cNvSpPr>
          <p:nvPr>
            <p:ph sz="half" idx="2"/>
          </p:nvPr>
        </p:nvSpPr>
        <p:spPr>
          <a:xfrm>
            <a:off x="114074" y="1480456"/>
            <a:ext cx="3565013" cy="5050972"/>
          </a:xfr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7500" lnSpcReduction="20000"/>
          </a:bodyPr>
          <a:lstStyle/>
          <a:p>
            <a:pPr marL="0" indent="0">
              <a:buNone/>
            </a:pPr>
            <a:r>
              <a:rPr lang="en-US" dirty="0" err="1">
                <a:latin typeface="Times New Roman" panose="02020603050405020304" pitchFamily="18" charset="0"/>
                <a:cs typeface="Times New Roman" panose="02020603050405020304" pitchFamily="18" charset="0"/>
              </a:rPr>
              <a:t>Menurut</a:t>
            </a:r>
            <a:r>
              <a:rPr lang="en-US" dirty="0">
                <a:latin typeface="Times New Roman" panose="02020603050405020304" pitchFamily="18" charset="0"/>
                <a:cs typeface="Times New Roman" panose="02020603050405020304" pitchFamily="18" charset="0"/>
              </a:rPr>
              <a:t> Bartram &amp; </a:t>
            </a:r>
            <a:r>
              <a:rPr lang="en-US" dirty="0" err="1">
                <a:latin typeface="Times New Roman" panose="02020603050405020304" pitchFamily="18" charset="0"/>
                <a:cs typeface="Times New Roman" panose="02020603050405020304" pitchFamily="18" charset="0"/>
              </a:rPr>
              <a:t>Boniwell</a:t>
            </a:r>
            <a:r>
              <a:rPr lang="en-US" dirty="0">
                <a:latin typeface="Times New Roman" panose="02020603050405020304" pitchFamily="18" charset="0"/>
                <a:cs typeface="Times New Roman" panose="02020603050405020304" pitchFamily="18" charset="0"/>
              </a:rPr>
              <a:t> k</a:t>
            </a:r>
            <a:r>
              <a:rPr lang="id-ID" dirty="0">
                <a:latin typeface="Times New Roman" panose="02020603050405020304" pitchFamily="18" charset="0"/>
                <a:cs typeface="Times New Roman" panose="02020603050405020304" pitchFamily="18" charset="0"/>
              </a:rPr>
              <a:t>esejahteraan psikologis (</a:t>
            </a:r>
            <a:r>
              <a:rPr lang="id-ID" i="1" dirty="0">
                <a:latin typeface="Times New Roman" panose="02020603050405020304" pitchFamily="18" charset="0"/>
                <a:cs typeface="Times New Roman" panose="02020603050405020304" pitchFamily="18" charset="0"/>
              </a:rPr>
              <a:t>psychological well being</a:t>
            </a:r>
            <a:r>
              <a:rPr lang="id-ID" dirty="0">
                <a:latin typeface="Times New Roman" panose="02020603050405020304" pitchFamily="18" charset="0"/>
                <a:cs typeface="Times New Roman" panose="02020603050405020304" pitchFamily="18" charset="0"/>
              </a:rPr>
              <a:t>) adalah berhubungan dengan kepuasan pribadi, keterikatan, harapan, rasa syukur, stabilitas suasana hati, pemaknaan terhadap diri sendiri, harga diri, kegembiraan, kepuasan dan optimisme, termasuk juga mengenali kekuatan dan mengembangkan bakat dan minat yang dimiliki kesejahteraan psikologis memimpin individu untuk menjadi kreatif dan memahami apa yang sedang dilakukannya</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(dalam </a:t>
            </a:r>
            <a:r>
              <a:rPr lang="en-US" dirty="0" err="1">
                <a:latin typeface="Times New Roman" panose="02020603050405020304" pitchFamily="18" charset="0"/>
                <a:cs typeface="Times New Roman" panose="02020603050405020304" pitchFamily="18" charset="0"/>
              </a:rPr>
              <a:t>Hardjo</a:t>
            </a:r>
            <a:r>
              <a:rPr lang="id-ID" dirty="0">
                <a:latin typeface="Times New Roman" panose="02020603050405020304" pitchFamily="18" charset="0"/>
                <a:cs typeface="Times New Roman" panose="02020603050405020304" pitchFamily="18" charset="0"/>
              </a:rPr>
              <a:t> &amp; </a:t>
            </a:r>
            <a:r>
              <a:rPr lang="en-US" dirty="0">
                <a:latin typeface="Times New Roman" panose="02020603050405020304" pitchFamily="18" charset="0"/>
                <a:cs typeface="Times New Roman" panose="02020603050405020304" pitchFamily="18" charset="0"/>
              </a:rPr>
              <a:t>Novita</a:t>
            </a:r>
            <a:r>
              <a:rPr lang="id-ID" dirty="0">
                <a:latin typeface="Times New Roman" panose="02020603050405020304" pitchFamily="18" charset="0"/>
                <a:cs typeface="Times New Roman" panose="02020603050405020304" pitchFamily="18" charset="0"/>
              </a:rPr>
              <a:t>, 2015).</a:t>
            </a:r>
            <a:endParaRPr lang="en-US" dirty="0">
              <a:latin typeface="Times New Roman" panose="02020603050405020304" pitchFamily="18" charset="0"/>
              <a:cs typeface="Times New Roman" panose="02020603050405020304" pitchFamily="18" charset="0"/>
            </a:endParaRPr>
          </a:p>
          <a:p>
            <a:endParaRPr lang="en-US" sz="1800" dirty="0"/>
          </a:p>
        </p:txBody>
      </p:sp>
      <p:sp>
        <p:nvSpPr>
          <p:cNvPr id="5" name="Text Placeholder 4">
            <a:extLst>
              <a:ext uri="{FF2B5EF4-FFF2-40B4-BE49-F238E27FC236}">
                <a16:creationId xmlns:a16="http://schemas.microsoft.com/office/drawing/2014/main" id="{840F97CC-4E5C-4EDF-888D-91244A162D31}"/>
              </a:ext>
            </a:extLst>
          </p:cNvPr>
          <p:cNvSpPr>
            <a:spLocks noGrp="1"/>
          </p:cNvSpPr>
          <p:nvPr>
            <p:ph type="body" sz="quarter" idx="3"/>
          </p:nvPr>
        </p:nvSpPr>
        <p:spPr>
          <a:xfrm>
            <a:off x="4079393" y="678542"/>
            <a:ext cx="3799113" cy="647926"/>
          </a:xfr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algn="ctr"/>
            <a:r>
              <a:rPr lang="en-US" i="1" dirty="0">
                <a:latin typeface="Times New Roman" panose="02020603050405020304" pitchFamily="18" charset="0"/>
                <a:cs typeface="Times New Roman" panose="02020603050405020304" pitchFamily="18" charset="0"/>
              </a:rPr>
              <a:t>Self Esteem</a:t>
            </a:r>
          </a:p>
        </p:txBody>
      </p:sp>
      <p:sp>
        <p:nvSpPr>
          <p:cNvPr id="6" name="Content Placeholder 5">
            <a:extLst>
              <a:ext uri="{FF2B5EF4-FFF2-40B4-BE49-F238E27FC236}">
                <a16:creationId xmlns:a16="http://schemas.microsoft.com/office/drawing/2014/main" id="{1D2EF991-614A-4F30-B373-D02AEE78910A}"/>
              </a:ext>
            </a:extLst>
          </p:cNvPr>
          <p:cNvSpPr>
            <a:spLocks noGrp="1"/>
          </p:cNvSpPr>
          <p:nvPr>
            <p:ph sz="quarter" idx="4"/>
          </p:nvPr>
        </p:nvSpPr>
        <p:spPr>
          <a:xfrm>
            <a:off x="4098018" y="1480455"/>
            <a:ext cx="3799113" cy="5050973"/>
          </a:xfr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marL="0" indent="0">
              <a:buNone/>
            </a:pPr>
            <a:r>
              <a:rPr lang="id-ID" sz="2000" dirty="0">
                <a:latin typeface="Times New Roman" panose="02020603050405020304" pitchFamily="18" charset="0"/>
                <a:cs typeface="Times New Roman" panose="02020603050405020304" pitchFamily="18" charset="0"/>
              </a:rPr>
              <a:t>Definisi dari Coopersmith tentang </a:t>
            </a:r>
            <a:r>
              <a:rPr lang="id-ID" sz="2000" i="1" dirty="0">
                <a:latin typeface="Times New Roman" panose="02020603050405020304" pitchFamily="18" charset="0"/>
                <a:cs typeface="Times New Roman" panose="02020603050405020304" pitchFamily="18" charset="0"/>
              </a:rPr>
              <a:t>self esteem</a:t>
            </a:r>
            <a:r>
              <a:rPr lang="id-ID" sz="2000" dirty="0">
                <a:latin typeface="Times New Roman" panose="02020603050405020304" pitchFamily="18" charset="0"/>
                <a:cs typeface="Times New Roman" panose="02020603050405020304" pitchFamily="18" charset="0"/>
              </a:rPr>
              <a:t> ialah evaluasi dimana individu membuat dan membangun penerimaan terhadap dirinya sendiri yang diekspresikan dalam sikap menyetujui dan diindikasikan dengan kepercayaan individu sebagai pribadi yang mampu, penting, sukses dan berharga. Singkatnya ialah mengenai keberhargaan individu yang diekspresikan dalam sikap terhadap diri individu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Putri, 2012)</a:t>
            </a:r>
          </a:p>
        </p:txBody>
      </p:sp>
      <p:sp>
        <p:nvSpPr>
          <p:cNvPr id="11" name="Text Placeholder 4">
            <a:extLst>
              <a:ext uri="{FF2B5EF4-FFF2-40B4-BE49-F238E27FC236}">
                <a16:creationId xmlns:a16="http://schemas.microsoft.com/office/drawing/2014/main" id="{9AB10EDF-73D7-4300-B8DB-2904C45102D9}"/>
              </a:ext>
            </a:extLst>
          </p:cNvPr>
          <p:cNvSpPr txBox="1">
            <a:spLocks/>
          </p:cNvSpPr>
          <p:nvPr/>
        </p:nvSpPr>
        <p:spPr>
          <a:xfrm>
            <a:off x="8278813" y="668337"/>
            <a:ext cx="3799113" cy="647926"/>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err="1">
                <a:latin typeface="Times New Roman" panose="02020603050405020304" pitchFamily="18" charset="0"/>
                <a:cs typeface="Times New Roman" panose="02020603050405020304" pitchFamily="18" charset="0"/>
              </a:rPr>
              <a:t>Dukungan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endParaRPr lang="en-US" dirty="0">
              <a:latin typeface="Times New Roman" panose="02020603050405020304" pitchFamily="18" charset="0"/>
              <a:cs typeface="Times New Roman" panose="02020603050405020304" pitchFamily="18" charset="0"/>
            </a:endParaRPr>
          </a:p>
        </p:txBody>
      </p:sp>
      <p:sp>
        <p:nvSpPr>
          <p:cNvPr id="12" name="Content Placeholder 5">
            <a:extLst>
              <a:ext uri="{FF2B5EF4-FFF2-40B4-BE49-F238E27FC236}">
                <a16:creationId xmlns:a16="http://schemas.microsoft.com/office/drawing/2014/main" id="{B66719E1-88DA-42DE-A96B-9C795C9BEC78}"/>
              </a:ext>
            </a:extLst>
          </p:cNvPr>
          <p:cNvSpPr txBox="1">
            <a:spLocks/>
          </p:cNvSpPr>
          <p:nvPr/>
        </p:nvSpPr>
        <p:spPr>
          <a:xfrm>
            <a:off x="8278812" y="1480455"/>
            <a:ext cx="3799113" cy="5050973"/>
          </a:xfrm>
          <a:prstGeom prst="rect">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latin typeface="Times New Roman" panose="02020603050405020304" pitchFamily="18" charset="0"/>
                <a:cs typeface="Times New Roman" panose="02020603050405020304" pitchFamily="18" charset="0"/>
              </a:rPr>
              <a:t>Sarafino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mengatakan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merupakan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diterima</a:t>
            </a:r>
            <a:r>
              <a:rPr lang="en-US" sz="2000" dirty="0">
                <a:latin typeface="Times New Roman" panose="02020603050405020304" pitchFamily="18" charset="0"/>
                <a:cs typeface="Times New Roman" panose="02020603050405020304" pitchFamily="18" charset="0"/>
              </a:rPr>
              <a:t> oleh </a:t>
            </a:r>
            <a:r>
              <a:rPr lang="en-US" sz="2000" dirty="0" err="1">
                <a:latin typeface="Times New Roman" panose="02020603050405020304" pitchFamily="18" charset="0"/>
                <a:cs typeface="Times New Roman" panose="02020603050405020304" pitchFamily="18" charset="0"/>
              </a:rPr>
              <a:t>individu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dapat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berupa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kehadiran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pemberian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emosio</a:t>
            </a:r>
            <a:r>
              <a:rPr lang="id-ID" sz="2000"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al </a:t>
            </a:r>
            <a:r>
              <a:rPr lang="en-US" sz="2000" dirty="0" err="1">
                <a:latin typeface="Times New Roman" panose="02020603050405020304" pitchFamily="18" charset="0"/>
                <a:cs typeface="Times New Roman" panose="02020603050405020304" pitchFamily="18" charset="0"/>
              </a:rPr>
              <a:t>atau</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berpengaruh</a:t>
            </a:r>
            <a:r>
              <a:rPr lang="en-US" sz="2000" dirty="0">
                <a:latin typeface="Times New Roman" panose="02020603050405020304" pitchFamily="18" charset="0"/>
                <a:cs typeface="Times New Roman" panose="02020603050405020304" pitchFamily="18" charset="0"/>
              </a:rPr>
              <a:t> pada </a:t>
            </a:r>
            <a:r>
              <a:rPr lang="en-US" sz="2000" dirty="0" err="1">
                <a:latin typeface="Times New Roman" panose="02020603050405020304" pitchFamily="18" charset="0"/>
                <a:cs typeface="Times New Roman" panose="02020603050405020304" pitchFamily="18" charset="0"/>
              </a:rPr>
              <a:t>tingkah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laku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penerima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Pemberian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positif</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dapat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membantu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penyesuaian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diri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individu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menghadapi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suatu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kejadian</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menekan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dalam</a:t>
            </a:r>
            <a:r>
              <a:rPr lang="en-US" sz="2000" dirty="0">
                <a:latin typeface="Times New Roman" panose="02020603050405020304" pitchFamily="18" charset="0"/>
                <a:cs typeface="Times New Roman" panose="02020603050405020304" pitchFamily="18" charset="0"/>
              </a:rPr>
              <a:t> Ida &amp; Putu, 2016)</a:t>
            </a:r>
          </a:p>
        </p:txBody>
      </p:sp>
    </p:spTree>
    <p:extLst>
      <p:ext uri="{BB962C8B-B14F-4D97-AF65-F5344CB8AC3E}">
        <p14:creationId xmlns:p14="http://schemas.microsoft.com/office/powerpoint/2010/main" val="342959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Arrow: Pentagon 1">
            <a:extLst>
              <a:ext uri="{FF2B5EF4-FFF2-40B4-BE49-F238E27FC236}">
                <a16:creationId xmlns:a16="http://schemas.microsoft.com/office/drawing/2014/main" id="{F3187040-407F-4177-89E8-CFBE7C0D6ED3}"/>
              </a:ext>
            </a:extLst>
          </p:cNvPr>
          <p:cNvSpPr/>
          <p:nvPr/>
        </p:nvSpPr>
        <p:spPr>
          <a:xfrm>
            <a:off x="6255657" y="867222"/>
            <a:ext cx="1509477" cy="1059543"/>
          </a:xfrm>
          <a:prstGeom prst="homePlat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bg1"/>
                </a:solidFill>
                <a:latin typeface="Times New Roman" panose="02020603050405020304" pitchFamily="18" charset="0"/>
                <a:cs typeface="Times New Roman" panose="02020603050405020304" pitchFamily="18" charset="0"/>
              </a:rPr>
              <a:t>populasi</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3" name="Arrow: Pentagon 2">
            <a:extLst>
              <a:ext uri="{FF2B5EF4-FFF2-40B4-BE49-F238E27FC236}">
                <a16:creationId xmlns:a16="http://schemas.microsoft.com/office/drawing/2014/main" id="{E9230392-F183-4D1C-B3C8-7CE0FECA346D}"/>
              </a:ext>
            </a:extLst>
          </p:cNvPr>
          <p:cNvSpPr/>
          <p:nvPr/>
        </p:nvSpPr>
        <p:spPr>
          <a:xfrm>
            <a:off x="6255656" y="2911019"/>
            <a:ext cx="1509477" cy="1059543"/>
          </a:xfrm>
          <a:prstGeom prst="homePlat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bg1"/>
                </a:solidFill>
                <a:latin typeface="Times New Roman" panose="02020603050405020304" pitchFamily="18" charset="0"/>
                <a:cs typeface="Times New Roman" panose="02020603050405020304" pitchFamily="18" charset="0"/>
              </a:rPr>
              <a:t>sampel</a:t>
            </a:r>
            <a:endParaRPr lang="en-US" sz="2400" dirty="0">
              <a:solidFill>
                <a:schemeClr val="bg1"/>
              </a:solidFill>
              <a:latin typeface="Times New Roman" panose="02020603050405020304" pitchFamily="18" charset="0"/>
              <a:cs typeface="Times New Roman" panose="02020603050405020304" pitchFamily="18" charset="0"/>
            </a:endParaRPr>
          </a:p>
        </p:txBody>
      </p:sp>
      <p:sp>
        <p:nvSpPr>
          <p:cNvPr id="4" name="Arrow: Pentagon 3">
            <a:extLst>
              <a:ext uri="{FF2B5EF4-FFF2-40B4-BE49-F238E27FC236}">
                <a16:creationId xmlns:a16="http://schemas.microsoft.com/office/drawing/2014/main" id="{13F951CD-D1CE-4F92-8C9D-0646443FCC49}"/>
              </a:ext>
            </a:extLst>
          </p:cNvPr>
          <p:cNvSpPr/>
          <p:nvPr/>
        </p:nvSpPr>
        <p:spPr>
          <a:xfrm>
            <a:off x="6255656" y="4954817"/>
            <a:ext cx="1509478" cy="1035962"/>
          </a:xfrm>
          <a:prstGeom prst="homePlat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bg1"/>
                </a:solidFill>
                <a:latin typeface="Times New Roman" panose="02020603050405020304" pitchFamily="18" charset="0"/>
                <a:cs typeface="Times New Roman" panose="02020603050405020304" pitchFamily="18" charset="0"/>
              </a:rPr>
              <a:t>teknik</a:t>
            </a:r>
            <a:r>
              <a:rPr lang="en-US" sz="1600" dirty="0">
                <a:solidFill>
                  <a:schemeClr val="bg1"/>
                </a:solidFill>
                <a:latin typeface="Times New Roman" panose="02020603050405020304" pitchFamily="18" charset="0"/>
                <a:cs typeface="Times New Roman" panose="02020603050405020304" pitchFamily="18" charset="0"/>
              </a:rPr>
              <a:t> </a:t>
            </a:r>
            <a:r>
              <a:rPr lang="en-US" sz="1600" dirty="0" err="1">
                <a:solidFill>
                  <a:schemeClr val="bg1"/>
                </a:solidFill>
                <a:latin typeface="Times New Roman" panose="02020603050405020304" pitchFamily="18" charset="0"/>
                <a:cs typeface="Times New Roman" panose="02020603050405020304" pitchFamily="18" charset="0"/>
              </a:rPr>
              <a:t>pengambilan</a:t>
            </a:r>
            <a:endParaRPr lang="en-US" sz="1600" dirty="0">
              <a:solidFill>
                <a:schemeClr val="bg1"/>
              </a:solidFill>
              <a:latin typeface="Times New Roman" panose="02020603050405020304" pitchFamily="18" charset="0"/>
              <a:cs typeface="Times New Roman" panose="02020603050405020304" pitchFamily="18" charset="0"/>
            </a:endParaRPr>
          </a:p>
          <a:p>
            <a:pPr algn="ctr"/>
            <a:r>
              <a:rPr lang="en-US" sz="1600" dirty="0" err="1">
                <a:solidFill>
                  <a:schemeClr val="bg1"/>
                </a:solidFill>
                <a:latin typeface="Times New Roman" panose="02020603050405020304" pitchFamily="18" charset="0"/>
                <a:cs typeface="Times New Roman" panose="02020603050405020304" pitchFamily="18" charset="0"/>
              </a:rPr>
              <a:t>sampel</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2E90D47-9F7D-4B8C-8027-CFBAC7CDA93A}"/>
              </a:ext>
            </a:extLst>
          </p:cNvPr>
          <p:cNvSpPr/>
          <p:nvPr/>
        </p:nvSpPr>
        <p:spPr>
          <a:xfrm>
            <a:off x="7765135" y="756549"/>
            <a:ext cx="4071262" cy="1467764"/>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a:solidFill>
                  <a:schemeClr val="bg1"/>
                </a:solidFill>
                <a:latin typeface="Times New Roman" panose="02020603050405020304" pitchFamily="18" charset="0"/>
                <a:cs typeface="Times New Roman" panose="02020603050405020304" pitchFamily="18" charset="0"/>
              </a:rPr>
              <a:t>Populasi</a:t>
            </a:r>
            <a:r>
              <a:rPr lang="en-US" sz="2000" dirty="0">
                <a:solidFill>
                  <a:schemeClr val="bg1"/>
                </a:solidFill>
                <a:latin typeface="Times New Roman" panose="02020603050405020304" pitchFamily="18" charset="0"/>
                <a:cs typeface="Times New Roman" panose="02020603050405020304" pitchFamily="18" charset="0"/>
              </a:rPr>
              <a:t> yang </a:t>
            </a:r>
            <a:r>
              <a:rPr lang="en-US" sz="2000" dirty="0" err="1">
                <a:solidFill>
                  <a:schemeClr val="bg1"/>
                </a:solidFill>
                <a:latin typeface="Times New Roman" panose="02020603050405020304" pitchFamily="18" charset="0"/>
                <a:cs typeface="Times New Roman" panose="02020603050405020304" pitchFamily="18" charset="0"/>
              </a:rPr>
              <a:t>digunakan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adalah</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mahasiswi</a:t>
            </a:r>
            <a:r>
              <a:rPr lang="en-US" sz="2000" dirty="0">
                <a:solidFill>
                  <a:schemeClr val="bg1"/>
                </a:solidFill>
                <a:latin typeface="Times New Roman" panose="02020603050405020304" pitchFamily="18" charset="0"/>
                <a:cs typeface="Times New Roman" panose="02020603050405020304" pitchFamily="18" charset="0"/>
              </a:rPr>
              <a:t> di </a:t>
            </a:r>
            <a:r>
              <a:rPr lang="en-US" sz="2000" dirty="0" err="1">
                <a:solidFill>
                  <a:schemeClr val="bg1"/>
                </a:solidFill>
                <a:latin typeface="Times New Roman" panose="02020603050405020304" pitchFamily="18" charset="0"/>
                <a:cs typeface="Times New Roman" panose="02020603050405020304" pitchFamily="18" charset="0"/>
              </a:rPr>
              <a:t>Universitas</a:t>
            </a:r>
            <a:r>
              <a:rPr lang="en-US" sz="2000" dirty="0">
                <a:solidFill>
                  <a:schemeClr val="bg1"/>
                </a:solidFill>
                <a:latin typeface="Times New Roman" panose="02020603050405020304" pitchFamily="18" charset="0"/>
                <a:cs typeface="Times New Roman" panose="02020603050405020304" pitchFamily="18" charset="0"/>
              </a:rPr>
              <a:t> Islam 45 Bekasi</a:t>
            </a:r>
          </a:p>
        </p:txBody>
      </p:sp>
      <p:sp>
        <p:nvSpPr>
          <p:cNvPr id="6" name="Rectangle: Rounded Corners 5">
            <a:extLst>
              <a:ext uri="{FF2B5EF4-FFF2-40B4-BE49-F238E27FC236}">
                <a16:creationId xmlns:a16="http://schemas.microsoft.com/office/drawing/2014/main" id="{8EB8E00D-7637-4BA7-ACCC-862E3B293079}"/>
              </a:ext>
            </a:extLst>
          </p:cNvPr>
          <p:cNvSpPr/>
          <p:nvPr/>
        </p:nvSpPr>
        <p:spPr>
          <a:xfrm>
            <a:off x="7765135" y="2559956"/>
            <a:ext cx="4071263" cy="1683657"/>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a:solidFill>
                  <a:schemeClr val="bg1"/>
                </a:solidFill>
                <a:latin typeface="Times New Roman" panose="02020603050405020304" pitchFamily="18" charset="0"/>
                <a:cs typeface="Times New Roman" panose="02020603050405020304" pitchFamily="18" charset="0"/>
              </a:rPr>
              <a:t>Sampel</a:t>
            </a:r>
            <a:r>
              <a:rPr lang="en-US" sz="2000" dirty="0">
                <a:solidFill>
                  <a:schemeClr val="bg1"/>
                </a:solidFill>
                <a:latin typeface="Times New Roman" panose="02020603050405020304" pitchFamily="18" charset="0"/>
                <a:cs typeface="Times New Roman" panose="02020603050405020304" pitchFamily="18" charset="0"/>
              </a:rPr>
              <a:t> yang </a:t>
            </a:r>
            <a:r>
              <a:rPr lang="en-US" sz="2000" dirty="0" err="1">
                <a:solidFill>
                  <a:schemeClr val="bg1"/>
                </a:solidFill>
                <a:latin typeface="Times New Roman" panose="02020603050405020304" pitchFamily="18" charset="0"/>
                <a:cs typeface="Times New Roman" panose="02020603050405020304" pitchFamily="18" charset="0"/>
              </a:rPr>
              <a:t>digunakan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berjumlah</a:t>
            </a:r>
            <a:r>
              <a:rPr lang="en-US" sz="2000" dirty="0">
                <a:solidFill>
                  <a:schemeClr val="bg1"/>
                </a:solidFill>
                <a:latin typeface="Times New Roman" panose="02020603050405020304" pitchFamily="18" charset="0"/>
                <a:cs typeface="Times New Roman" panose="02020603050405020304" pitchFamily="18" charset="0"/>
              </a:rPr>
              <a:t> 200 orang </a:t>
            </a:r>
            <a:r>
              <a:rPr lang="en-US" sz="2000" dirty="0" err="1">
                <a:solidFill>
                  <a:schemeClr val="bg1"/>
                </a:solidFill>
                <a:latin typeface="Times New Roman" panose="02020603050405020304" pitchFamily="18" charset="0"/>
                <a:cs typeface="Times New Roman" panose="02020603050405020304" pitchFamily="18" charset="0"/>
              </a:rPr>
              <a:t>mahasiswi</a:t>
            </a:r>
            <a:r>
              <a:rPr lang="en-US" sz="2000" dirty="0">
                <a:solidFill>
                  <a:schemeClr val="bg1"/>
                </a:solidFill>
                <a:latin typeface="Times New Roman" panose="02020603050405020304" pitchFamily="18" charset="0"/>
                <a:cs typeface="Times New Roman" panose="02020603050405020304" pitchFamily="18" charset="0"/>
              </a:rPr>
              <a:t> yang </a:t>
            </a:r>
            <a:r>
              <a:rPr lang="en-US" sz="2000" dirty="0" err="1">
                <a:solidFill>
                  <a:schemeClr val="bg1"/>
                </a:solidFill>
                <a:latin typeface="Times New Roman" panose="02020603050405020304" pitchFamily="18" charset="0"/>
                <a:cs typeface="Times New Roman" panose="02020603050405020304" pitchFamily="18" charset="0"/>
              </a:rPr>
              <a:t>berada</a:t>
            </a:r>
            <a:r>
              <a:rPr lang="en-US" sz="2000" dirty="0">
                <a:solidFill>
                  <a:schemeClr val="bg1"/>
                </a:solidFill>
                <a:latin typeface="Times New Roman" panose="02020603050405020304" pitchFamily="18" charset="0"/>
                <a:cs typeface="Times New Roman" panose="02020603050405020304" pitchFamily="18" charset="0"/>
              </a:rPr>
              <a:t> di </a:t>
            </a:r>
            <a:r>
              <a:rPr lang="en-US" sz="2000" dirty="0" err="1">
                <a:solidFill>
                  <a:schemeClr val="bg1"/>
                </a:solidFill>
                <a:latin typeface="Times New Roman" panose="02020603050405020304" pitchFamily="18" charset="0"/>
                <a:cs typeface="Times New Roman" panose="02020603050405020304" pitchFamily="18" charset="0"/>
              </a:rPr>
              <a:t>sekitar</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halaman</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err="1">
                <a:solidFill>
                  <a:schemeClr val="bg1"/>
                </a:solidFill>
                <a:latin typeface="Times New Roman" panose="02020603050405020304" pitchFamily="18" charset="0"/>
                <a:cs typeface="Times New Roman" panose="02020603050405020304" pitchFamily="18" charset="0"/>
              </a:rPr>
              <a:t>Universitas</a:t>
            </a:r>
            <a:r>
              <a:rPr lang="en-US" sz="2000" dirty="0">
                <a:solidFill>
                  <a:schemeClr val="bg1"/>
                </a:solidFill>
                <a:latin typeface="Times New Roman" panose="02020603050405020304" pitchFamily="18" charset="0"/>
                <a:cs typeface="Times New Roman" panose="02020603050405020304" pitchFamily="18" charset="0"/>
              </a:rPr>
              <a:t> Islam 45 Bekasi</a:t>
            </a:r>
          </a:p>
        </p:txBody>
      </p:sp>
      <p:sp>
        <p:nvSpPr>
          <p:cNvPr id="7" name="Rectangle: Rounded Corners 6">
            <a:extLst>
              <a:ext uri="{FF2B5EF4-FFF2-40B4-BE49-F238E27FC236}">
                <a16:creationId xmlns:a16="http://schemas.microsoft.com/office/drawing/2014/main" id="{CAD9A18B-B309-4BAA-9E81-B8779FAA3F14}"/>
              </a:ext>
            </a:extLst>
          </p:cNvPr>
          <p:cNvSpPr/>
          <p:nvPr/>
        </p:nvSpPr>
        <p:spPr>
          <a:xfrm>
            <a:off x="7765134" y="4579257"/>
            <a:ext cx="4071263" cy="1683657"/>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Teknik</a:t>
            </a:r>
            <a:r>
              <a:rPr lang="en-US" i="1" dirty="0">
                <a:solidFill>
                  <a:schemeClr val="bg1"/>
                </a:solidFill>
                <a:latin typeface="Times New Roman" panose="02020603050405020304" pitchFamily="18" charset="0"/>
                <a:cs typeface="Times New Roman" panose="02020603050405020304" pitchFamily="18" charset="0"/>
              </a:rPr>
              <a:t> non probability sampling</a:t>
            </a:r>
            <a:r>
              <a:rPr lang="en-US" dirty="0">
                <a:solidFill>
                  <a:schemeClr val="bg1"/>
                </a:solidFill>
                <a:latin typeface="Times New Roman" panose="02020603050405020304" pitchFamily="18" charset="0"/>
                <a:cs typeface="Times New Roman" panose="02020603050405020304" pitchFamily="18" charset="0"/>
              </a:rPr>
              <a:t> yang </a:t>
            </a:r>
            <a:r>
              <a:rPr lang="en-US" dirty="0" err="1">
                <a:solidFill>
                  <a:schemeClr val="bg1"/>
                </a:solidFill>
                <a:latin typeface="Times New Roman" panose="02020603050405020304" pitchFamily="18" charset="0"/>
                <a:cs typeface="Times New Roman" panose="02020603050405020304" pitchFamily="18" charset="0"/>
              </a:rPr>
              <a:t>dipilih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adalah</a:t>
            </a:r>
            <a:r>
              <a:rPr lang="en-US" dirty="0">
                <a:solidFill>
                  <a:schemeClr val="bg1"/>
                </a:solidFill>
                <a:latin typeface="Times New Roman" panose="02020603050405020304" pitchFamily="18" charset="0"/>
                <a:cs typeface="Times New Roman" panose="02020603050405020304" pitchFamily="18" charset="0"/>
              </a:rPr>
              <a:t> </a:t>
            </a:r>
            <a:r>
              <a:rPr lang="en-US" dirty="0" err="1">
                <a:solidFill>
                  <a:schemeClr val="bg1"/>
                </a:solidFill>
                <a:latin typeface="Times New Roman" panose="02020603050405020304" pitchFamily="18" charset="0"/>
                <a:cs typeface="Times New Roman" panose="02020603050405020304" pitchFamily="18" charset="0"/>
              </a:rPr>
              <a:t>dengan</a:t>
            </a:r>
            <a:r>
              <a:rPr lang="en-US" dirty="0">
                <a:solidFill>
                  <a:schemeClr val="bg1"/>
                </a:solidFill>
                <a:latin typeface="Times New Roman" panose="02020603050405020304" pitchFamily="18" charset="0"/>
                <a:cs typeface="Times New Roman" panose="02020603050405020304" pitchFamily="18" charset="0"/>
              </a:rPr>
              <a:t> sampling </a:t>
            </a:r>
            <a:r>
              <a:rPr lang="en-US" dirty="0" err="1">
                <a:solidFill>
                  <a:schemeClr val="bg1"/>
                </a:solidFill>
                <a:latin typeface="Times New Roman" panose="02020603050405020304" pitchFamily="18" charset="0"/>
                <a:cs typeface="Times New Roman" panose="02020603050405020304" pitchFamily="18" charset="0"/>
              </a:rPr>
              <a:t>aksidental</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72DD71BB-C728-418A-B39B-DAE2BC0B8C93}"/>
              </a:ext>
            </a:extLst>
          </p:cNvPr>
          <p:cNvSpPr/>
          <p:nvPr/>
        </p:nvSpPr>
        <p:spPr>
          <a:xfrm>
            <a:off x="355602" y="756548"/>
            <a:ext cx="5580741" cy="5506365"/>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solidFill>
                  <a:schemeClr val="bg1"/>
                </a:solidFill>
                <a:latin typeface="Times New Roman" panose="02020603050405020304" pitchFamily="18" charset="0"/>
                <a:cs typeface="Times New Roman" panose="02020603050405020304" pitchFamily="18" charset="0"/>
              </a:rPr>
              <a:t>Hipotesis</a:t>
            </a:r>
            <a:endParaRPr lang="en-US" sz="20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Ha1 :  Ada </a:t>
            </a:r>
            <a:r>
              <a:rPr lang="en-US" sz="2000" dirty="0" err="1">
                <a:latin typeface="Times New Roman" panose="02020603050405020304" pitchFamily="18" charset="0"/>
                <a:cs typeface="Times New Roman" panose="02020603050405020304" pitchFamily="18" charset="0"/>
              </a:rPr>
              <a:t>hubungan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self esteem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psychological well being</a:t>
            </a:r>
            <a:r>
              <a:rPr lang="en-US" sz="2000" dirty="0">
                <a:latin typeface="Times New Roman" panose="02020603050405020304" pitchFamily="18" charset="0"/>
                <a:cs typeface="Times New Roman" panose="02020603050405020304" pitchFamily="18" charset="0"/>
              </a:rPr>
              <a:t> pada </a:t>
            </a:r>
            <a:r>
              <a:rPr lang="en-US" sz="2000" dirty="0" err="1">
                <a:latin typeface="Times New Roman" panose="02020603050405020304" pitchFamily="18" charset="0"/>
                <a:cs typeface="Times New Roman" panose="02020603050405020304" pitchFamily="18" charset="0"/>
              </a:rPr>
              <a:t>mahasiswi</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berpacaran</a:t>
            </a:r>
            <a:endParaRPr lang="en-US" sz="2000" dirty="0">
              <a:latin typeface="Times New Roman" panose="02020603050405020304" pitchFamily="18" charset="0"/>
              <a:cs typeface="Times New Roman" panose="02020603050405020304" pitchFamily="18" charset="0"/>
            </a:endParaRPr>
          </a:p>
          <a:p>
            <a:pPr lvl="0"/>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Ha2 :  Ada </a:t>
            </a:r>
            <a:r>
              <a:rPr lang="en-US" sz="2000" dirty="0" err="1">
                <a:latin typeface="Times New Roman" panose="02020603050405020304" pitchFamily="18" charset="0"/>
                <a:cs typeface="Times New Roman" panose="02020603050405020304" pitchFamily="18" charset="0"/>
              </a:rPr>
              <a:t>hubungan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psychological well being</a:t>
            </a:r>
            <a:r>
              <a:rPr lang="en-US" sz="2000" dirty="0">
                <a:latin typeface="Times New Roman" panose="02020603050405020304" pitchFamily="18" charset="0"/>
                <a:cs typeface="Times New Roman" panose="02020603050405020304" pitchFamily="18" charset="0"/>
              </a:rPr>
              <a:t> pada </a:t>
            </a:r>
            <a:r>
              <a:rPr lang="en-US" sz="2000" dirty="0" err="1">
                <a:latin typeface="Times New Roman" panose="02020603050405020304" pitchFamily="18" charset="0"/>
                <a:cs typeface="Times New Roman" panose="02020603050405020304" pitchFamily="18" charset="0"/>
              </a:rPr>
              <a:t>mahasiswi</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berpacaran</a:t>
            </a:r>
            <a:endParaRPr lang="en-US" sz="2000" dirty="0">
              <a:latin typeface="Times New Roman" panose="02020603050405020304" pitchFamily="18" charset="0"/>
              <a:cs typeface="Times New Roman" panose="02020603050405020304" pitchFamily="18" charset="0"/>
            </a:endParaRPr>
          </a:p>
          <a:p>
            <a:pPr lvl="0"/>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Ha3 : Ada </a:t>
            </a:r>
            <a:r>
              <a:rPr lang="en-US" sz="2000" dirty="0" err="1">
                <a:latin typeface="Times New Roman" panose="02020603050405020304" pitchFamily="18" charset="0"/>
                <a:cs typeface="Times New Roman" panose="02020603050405020304" pitchFamily="18" charset="0"/>
              </a:rPr>
              <a:t>hubungan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self esteem </a:t>
            </a:r>
            <a:r>
              <a:rPr lang="en-US" sz="2000" dirty="0">
                <a:latin typeface="Times New Roman" panose="02020603050405020304" pitchFamily="18" charset="0"/>
                <a:cs typeface="Times New Roman" panose="02020603050405020304" pitchFamily="18" charset="0"/>
              </a:rPr>
              <a:t>dan </a:t>
            </a:r>
            <a:r>
              <a:rPr lang="en-US" sz="2000" dirty="0" err="1">
                <a:latin typeface="Times New Roman" panose="02020603050405020304" pitchFamily="18" charset="0"/>
                <a:cs typeface="Times New Roman" panose="02020603050405020304" pitchFamily="18" charset="0"/>
              </a:rPr>
              <a:t>dukungan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sosial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dengan</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psychological well being</a:t>
            </a:r>
            <a:r>
              <a:rPr lang="en-US" sz="2000" dirty="0">
                <a:latin typeface="Times New Roman" panose="02020603050405020304" pitchFamily="18" charset="0"/>
                <a:cs typeface="Times New Roman" panose="02020603050405020304" pitchFamily="18" charset="0"/>
              </a:rPr>
              <a:t> pada </a:t>
            </a:r>
            <a:r>
              <a:rPr lang="en-US" sz="2000" dirty="0" err="1">
                <a:latin typeface="Times New Roman" panose="02020603050405020304" pitchFamily="18" charset="0"/>
                <a:cs typeface="Times New Roman" panose="02020603050405020304" pitchFamily="18" charset="0"/>
              </a:rPr>
              <a:t>mahasiswi</a:t>
            </a:r>
            <a:r>
              <a:rPr lang="en-US" sz="2000" dirty="0">
                <a:latin typeface="Times New Roman" panose="02020603050405020304" pitchFamily="18" charset="0"/>
                <a:cs typeface="Times New Roman" panose="02020603050405020304" pitchFamily="18" charset="0"/>
              </a:rPr>
              <a:t> yang </a:t>
            </a:r>
            <a:r>
              <a:rPr lang="en-US" sz="2000" dirty="0" err="1">
                <a:latin typeface="Times New Roman" panose="02020603050405020304" pitchFamily="18" charset="0"/>
                <a:cs typeface="Times New Roman" panose="02020603050405020304" pitchFamily="18" charset="0"/>
              </a:rPr>
              <a:t>berpacaran</a:t>
            </a:r>
            <a:r>
              <a:rPr lang="en-US" sz="2000" dirty="0">
                <a:latin typeface="Times New Roman" panose="02020603050405020304" pitchFamily="18" charset="0"/>
                <a:cs typeface="Times New Roman" panose="02020603050405020304" pitchFamily="18" charset="0"/>
              </a:rPr>
              <a:t>.</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86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133FF-8CE7-4D99-A605-BB4E5300F4D0}"/>
              </a:ext>
            </a:extLst>
          </p:cNvPr>
          <p:cNvSpPr>
            <a:spLocks noGrp="1"/>
          </p:cNvSpPr>
          <p:nvPr>
            <p:ph type="title"/>
          </p:nvPr>
        </p:nvSpPr>
        <p:spPr>
          <a:xfrm>
            <a:off x="170540" y="72571"/>
            <a:ext cx="11803743" cy="537030"/>
          </a:xfr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algn="ctr"/>
            <a:r>
              <a:rPr lang="en-US" sz="3200" dirty="0" err="1">
                <a:latin typeface="Times New Roman" panose="02020603050405020304" pitchFamily="18" charset="0"/>
                <a:cs typeface="Times New Roman" panose="02020603050405020304" pitchFamily="18" charset="0"/>
              </a:rPr>
              <a:t>Metode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Pengumpulan</a:t>
            </a:r>
            <a:r>
              <a:rPr lang="en-US" sz="3200" dirty="0">
                <a:latin typeface="Times New Roman" panose="02020603050405020304" pitchFamily="18" charset="0"/>
                <a:cs typeface="Times New Roman" panose="02020603050405020304" pitchFamily="18" charset="0"/>
              </a:rPr>
              <a:t> Data</a:t>
            </a:r>
          </a:p>
        </p:txBody>
      </p:sp>
      <p:sp>
        <p:nvSpPr>
          <p:cNvPr id="3" name="Content Placeholder 2">
            <a:extLst>
              <a:ext uri="{FF2B5EF4-FFF2-40B4-BE49-F238E27FC236}">
                <a16:creationId xmlns:a16="http://schemas.microsoft.com/office/drawing/2014/main" id="{444972BD-B2DA-4E26-BA0A-B7D582CF4EEB}"/>
              </a:ext>
            </a:extLst>
          </p:cNvPr>
          <p:cNvSpPr>
            <a:spLocks noGrp="1"/>
          </p:cNvSpPr>
          <p:nvPr>
            <p:ph idx="1"/>
          </p:nvPr>
        </p:nvSpPr>
        <p:spPr>
          <a:xfrm>
            <a:off x="170539" y="642984"/>
            <a:ext cx="11803743" cy="3352799"/>
          </a:xfrm>
          <a:solidFill>
            <a:schemeClr val="accent6">
              <a:lumMod val="40000"/>
              <a:lumOff val="60000"/>
            </a:schemeClr>
          </a:solidFill>
          <a:ln>
            <a:noFill/>
          </a:ln>
          <a:effectLst>
            <a:glow rad="228600">
              <a:schemeClr val="accent6">
                <a:satMod val="175000"/>
                <a:alpha val="35000"/>
              </a:schemeClr>
            </a:glow>
          </a:effectLst>
        </p:spPr>
        <p:txBody>
          <a:bodyPr>
            <a:normAutofit fontScale="70000" lnSpcReduction="20000"/>
          </a:bodyPr>
          <a:lstStyle/>
          <a:p>
            <a:pPr marL="0" indent="0">
              <a:buNone/>
            </a:pPr>
            <a:r>
              <a:rPr lang="en-US" b="1" u="sng" dirty="0">
                <a:latin typeface="Times New Roman" panose="02020603050405020304" pitchFamily="18" charset="0"/>
                <a:cs typeface="Times New Roman" panose="02020603050405020304" pitchFamily="18" charset="0"/>
              </a:rPr>
              <a:t>Skala </a:t>
            </a:r>
            <a:r>
              <a:rPr lang="en-US" b="1" i="1" u="sng" dirty="0">
                <a:latin typeface="Times New Roman" panose="02020603050405020304" pitchFamily="18" charset="0"/>
                <a:cs typeface="Times New Roman" panose="02020603050405020304" pitchFamily="18" charset="0"/>
              </a:rPr>
              <a:t>Psychological Well Being</a:t>
            </a:r>
          </a:p>
          <a:p>
            <a:pPr marL="0" indent="0">
              <a:buNone/>
            </a:pP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skala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yang </a:t>
            </a:r>
            <a:r>
              <a:rPr lang="id-ID" dirty="0">
                <a:latin typeface="Times New Roman" panose="02020603050405020304" pitchFamily="18" charset="0"/>
                <a:cs typeface="Times New Roman" panose="02020603050405020304" pitchFamily="18" charset="0"/>
              </a:rPr>
              <a:t>dikemukakan oleh </a:t>
            </a:r>
            <a:r>
              <a:rPr lang="en-US" dirty="0" err="1">
                <a:latin typeface="Times New Roman" panose="02020603050405020304" pitchFamily="18" charset="0"/>
                <a:cs typeface="Times New Roman" panose="02020603050405020304" pitchFamily="18" charset="0"/>
              </a:rPr>
              <a:t>Ryff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terdiri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beberapa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dimensi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yaitu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Penerimaan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self-acceptance</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Hubungan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positif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orang lain (</a:t>
            </a:r>
            <a:r>
              <a:rPr lang="en-US" i="1" dirty="0">
                <a:latin typeface="Times New Roman" panose="02020603050405020304" pitchFamily="18" charset="0"/>
                <a:cs typeface="Times New Roman" panose="02020603050405020304" pitchFamily="18" charset="0"/>
              </a:rPr>
              <a:t>positive relationship with others</a:t>
            </a:r>
            <a:r>
              <a:rPr lang="id-ID"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Otonomi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autonomy</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Penguasaan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Lingkungan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environmental mastery</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Tujuan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Hidup</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purpose in life</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Pertumbuhan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Pribadi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personal growth</a:t>
            </a:r>
            <a:r>
              <a:rPr lang="en-US" dirty="0">
                <a:latin typeface="Times New Roman" panose="02020603050405020304" pitchFamily="18" charset="0"/>
                <a:cs typeface="Times New Roman" panose="02020603050405020304" pitchFamily="18" charset="0"/>
              </a:rPr>
              <a:t>).</a:t>
            </a:r>
          </a:p>
          <a:p>
            <a:pPr marL="0" indent="0">
              <a:buNone/>
            </a:pPr>
            <a:r>
              <a:rPr lang="en-US" b="1" u="sng" dirty="0">
                <a:latin typeface="Times New Roman" panose="02020603050405020304" pitchFamily="18" charset="0"/>
                <a:cs typeface="Times New Roman" panose="02020603050405020304" pitchFamily="18" charset="0"/>
              </a:rPr>
              <a:t>Skala </a:t>
            </a:r>
            <a:r>
              <a:rPr lang="en-US" b="1" i="1" u="sng" dirty="0">
                <a:latin typeface="Times New Roman" panose="02020603050405020304" pitchFamily="18" charset="0"/>
                <a:cs typeface="Times New Roman" panose="02020603050405020304" pitchFamily="18" charset="0"/>
              </a:rPr>
              <a:t>Self Esteem</a:t>
            </a:r>
          </a:p>
          <a:p>
            <a:pPr marL="0" indent="0">
              <a:buNone/>
            </a:pP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skala</a:t>
            </a:r>
            <a:r>
              <a:rPr lang="en-US" dirty="0">
                <a:latin typeface="Times New Roman" panose="02020603050405020304" pitchFamily="18" charset="0"/>
                <a:cs typeface="Times New Roman" panose="02020603050405020304" pitchFamily="18" charset="0"/>
              </a:rPr>
              <a:t> </a:t>
            </a:r>
            <a:r>
              <a:rPr lang="id-ID" i="1" dirty="0">
                <a:latin typeface="Times New Roman" panose="02020603050405020304" pitchFamily="18" charset="0"/>
                <a:cs typeface="Times New Roman" panose="02020603050405020304" pitchFamily="18" charset="0"/>
              </a:rPr>
              <a:t>Self esteem</a:t>
            </a:r>
            <a:r>
              <a:rPr lang="en-US" dirty="0">
                <a:latin typeface="Times New Roman" panose="02020603050405020304" pitchFamily="18" charset="0"/>
                <a:cs typeface="Times New Roman" panose="02020603050405020304" pitchFamily="18" charset="0"/>
              </a:rPr>
              <a:t> yang </a:t>
            </a:r>
            <a:r>
              <a:rPr lang="id-ID" dirty="0">
                <a:latin typeface="Times New Roman" panose="02020603050405020304" pitchFamily="18" charset="0"/>
                <a:cs typeface="Times New Roman" panose="02020603050405020304" pitchFamily="18" charset="0"/>
              </a:rPr>
              <a:t>dikemukakan oleh Coopersmith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Keberartian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Significance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Kekuatan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Individu</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Power</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Kebajikan (</a:t>
            </a:r>
            <a:r>
              <a:rPr lang="en-US" i="1" dirty="0">
                <a:latin typeface="Times New Roman" panose="02020603050405020304" pitchFamily="18" charset="0"/>
                <a:cs typeface="Times New Roman" panose="02020603050405020304" pitchFamily="18" charset="0"/>
              </a:rPr>
              <a:t>Virtue</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Kemampuan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Competence</a:t>
            </a:r>
            <a:r>
              <a:rPr lang="en-US" dirty="0">
                <a:latin typeface="Times New Roman" panose="02020603050405020304" pitchFamily="18" charset="0"/>
                <a:cs typeface="Times New Roman" panose="02020603050405020304" pitchFamily="18" charset="0"/>
              </a:rPr>
              <a:t>).</a:t>
            </a:r>
          </a:p>
          <a:p>
            <a:pPr marL="0" indent="0">
              <a:buNone/>
            </a:pPr>
            <a:r>
              <a:rPr lang="en-US" b="1" u="sng" dirty="0">
                <a:latin typeface="Times New Roman" panose="02020603050405020304" pitchFamily="18" charset="0"/>
                <a:cs typeface="Times New Roman" panose="02020603050405020304" pitchFamily="18" charset="0"/>
              </a:rPr>
              <a:t>Skala </a:t>
            </a:r>
            <a:r>
              <a:rPr lang="en-US" b="1" u="sng" dirty="0" err="1">
                <a:latin typeface="Times New Roman" panose="02020603050405020304" pitchFamily="18" charset="0"/>
                <a:cs typeface="Times New Roman" panose="02020603050405020304" pitchFamily="18" charset="0"/>
              </a:rPr>
              <a:t>Dukungan</a:t>
            </a:r>
            <a:r>
              <a:rPr lang="en-US" b="1" u="sng" dirty="0">
                <a:latin typeface="Times New Roman" panose="02020603050405020304" pitchFamily="18" charset="0"/>
                <a:cs typeface="Times New Roman" panose="02020603050405020304" pitchFamily="18" charset="0"/>
              </a:rPr>
              <a:t> </a:t>
            </a:r>
            <a:r>
              <a:rPr lang="en-US" b="1" u="sng" dirty="0" err="1">
                <a:latin typeface="Times New Roman" panose="02020603050405020304" pitchFamily="18" charset="0"/>
                <a:cs typeface="Times New Roman" panose="02020603050405020304" pitchFamily="18" charset="0"/>
              </a:rPr>
              <a:t>Sosial</a:t>
            </a:r>
            <a:endParaRPr lang="en-US" b="1" u="sng" dirty="0">
              <a:latin typeface="Times New Roman" panose="02020603050405020304" pitchFamily="18" charset="0"/>
              <a:cs typeface="Times New Roman" panose="02020603050405020304" pitchFamily="18" charset="0"/>
            </a:endParaRPr>
          </a:p>
          <a:p>
            <a:pPr marL="0" indent="0">
              <a:buNone/>
            </a:pPr>
            <a:r>
              <a:rPr lang="en-US" dirty="0" err="1">
                <a:latin typeface="Times New Roman" panose="02020603050405020304" pitchFamily="18" charset="0"/>
                <a:cs typeface="Times New Roman" panose="02020603050405020304" pitchFamily="18" charset="0"/>
              </a:rPr>
              <a:t>Menggunakan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skala</a:t>
            </a:r>
            <a:r>
              <a:rPr lang="en-US" dirty="0">
                <a:latin typeface="Times New Roman" panose="02020603050405020304" pitchFamily="18" charset="0"/>
                <a:cs typeface="Times New Roman" panose="02020603050405020304" pitchFamily="18" charset="0"/>
              </a:rPr>
              <a:t> D</a:t>
            </a:r>
            <a:r>
              <a:rPr lang="id-ID" dirty="0">
                <a:latin typeface="Times New Roman" panose="02020603050405020304" pitchFamily="18" charset="0"/>
                <a:cs typeface="Times New Roman" panose="02020603050405020304" pitchFamily="18" charset="0"/>
              </a:rPr>
              <a:t>ukungan </a:t>
            </a:r>
            <a:r>
              <a:rPr lang="en-US" dirty="0">
                <a:latin typeface="Times New Roman" panose="02020603050405020304" pitchFamily="18" charset="0"/>
                <a:cs typeface="Times New Roman" panose="02020603050405020304" pitchFamily="18" charset="0"/>
              </a:rPr>
              <a:t>S</a:t>
            </a:r>
            <a:r>
              <a:rPr lang="id-ID" dirty="0">
                <a:latin typeface="Times New Roman" panose="02020603050405020304" pitchFamily="18" charset="0"/>
                <a:cs typeface="Times New Roman" panose="02020603050405020304" pitchFamily="18" charset="0"/>
              </a:rPr>
              <a:t>osial</a:t>
            </a: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dikemukakan oleh Barrera</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terdiri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dari</a:t>
            </a:r>
            <a:r>
              <a:rPr lang="en-US" dirty="0">
                <a:latin typeface="Times New Roman" panose="02020603050405020304" pitchFamily="18" charset="0"/>
                <a:cs typeface="Times New Roman" panose="02020603050405020304" pitchFamily="18" charset="0"/>
              </a:rPr>
              <a:t> </a:t>
            </a:r>
            <a:r>
              <a:rPr lang="id-ID"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yaitu</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Social Embeddedness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keterikatan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a:t>
            </a:r>
            <a:r>
              <a:rPr lang="id-ID" i="1" dirty="0">
                <a:latin typeface="Times New Roman" panose="02020603050405020304" pitchFamily="18" charset="0"/>
                <a:cs typeface="Times New Roman" panose="02020603050405020304" pitchFamily="18" charset="0"/>
              </a:rPr>
              <a:t>Enacted Support</a:t>
            </a:r>
            <a:r>
              <a:rPr lang="id-ID" dirty="0">
                <a:latin typeface="Times New Roman" panose="02020603050405020304" pitchFamily="18" charset="0"/>
                <a:cs typeface="Times New Roman" panose="02020603050405020304" pitchFamily="18" charset="0"/>
              </a:rPr>
              <a:t> (dukungan yang diberlakukan), </a:t>
            </a:r>
            <a:r>
              <a:rPr lang="en-US" i="1" dirty="0">
                <a:latin typeface="Times New Roman" panose="02020603050405020304" pitchFamily="18" charset="0"/>
                <a:cs typeface="Times New Roman" panose="02020603050405020304" pitchFamily="18" charset="0"/>
              </a:rPr>
              <a:t>Social Embeddedness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keterikatan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a:t>
            </a:r>
            <a:r>
              <a:rPr lang="id-ID" dirty="0">
                <a:latin typeface="Times New Roman" panose="02020603050405020304" pitchFamily="18" charset="0"/>
                <a:cs typeface="Times New Roman" panose="02020603050405020304" pitchFamily="18" charset="0"/>
              </a:rPr>
              <a:t> (dukungan yang dirasakan)</a:t>
            </a:r>
            <a:r>
              <a:rPr lang="en-US" dirty="0">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6669821F-99A3-46B3-91C0-DB1B6386D318}"/>
              </a:ext>
            </a:extLst>
          </p:cNvPr>
          <p:cNvSpPr/>
          <p:nvPr/>
        </p:nvSpPr>
        <p:spPr>
          <a:xfrm>
            <a:off x="1427839" y="4099561"/>
            <a:ext cx="9289142" cy="362857"/>
          </a:xfrm>
          <a:prstGeom prst="rect">
            <a:avLst/>
          </a:pr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Times New Roman" panose="02020603050405020304" pitchFamily="18" charset="0"/>
                <a:cs typeface="Times New Roman" panose="02020603050405020304" pitchFamily="18" charset="0"/>
              </a:rPr>
              <a:t>Hasil Uji </a:t>
            </a:r>
            <a:r>
              <a:rPr lang="en-US" sz="2000" dirty="0" err="1">
                <a:latin typeface="Times New Roman" panose="02020603050405020304" pitchFamily="18" charset="0"/>
                <a:cs typeface="Times New Roman" panose="02020603050405020304" pitchFamily="18" charset="0"/>
              </a:rPr>
              <a:t>Validitas</a:t>
            </a:r>
            <a:r>
              <a:rPr lang="en-US" sz="2000" dirty="0">
                <a:latin typeface="Times New Roman" panose="02020603050405020304" pitchFamily="18" charset="0"/>
                <a:cs typeface="Times New Roman" panose="02020603050405020304" pitchFamily="18" charset="0"/>
              </a:rPr>
              <a:t> &amp; </a:t>
            </a:r>
            <a:r>
              <a:rPr lang="en-US" sz="2000" dirty="0" err="1">
                <a:latin typeface="Times New Roman" panose="02020603050405020304" pitchFamily="18" charset="0"/>
                <a:cs typeface="Times New Roman" panose="02020603050405020304" pitchFamily="18" charset="0"/>
              </a:rPr>
              <a:t>Reliabilitas</a:t>
            </a:r>
            <a:endParaRPr lang="en-US" sz="2000" dirty="0">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D72F97B-FA69-4396-8BEF-ED5584D641BD}"/>
              </a:ext>
            </a:extLst>
          </p:cNvPr>
          <p:cNvGraphicFramePr>
            <a:graphicFrameLocks noGrp="1"/>
          </p:cNvGraphicFramePr>
          <p:nvPr>
            <p:extLst>
              <p:ext uri="{D42A27DB-BD31-4B8C-83A1-F6EECF244321}">
                <p14:modId xmlns:p14="http://schemas.microsoft.com/office/powerpoint/2010/main" val="419067112"/>
              </p:ext>
            </p:extLst>
          </p:nvPr>
        </p:nvGraphicFramePr>
        <p:xfrm>
          <a:off x="1427839" y="4543700"/>
          <a:ext cx="9289142" cy="2088956"/>
        </p:xfrm>
        <a:graphic>
          <a:graphicData uri="http://schemas.openxmlformats.org/drawingml/2006/table">
            <a:tbl>
              <a:tblPr firstRow="1" bandRow="1">
                <a:tableStyleId>{E269D01E-BC32-4049-B463-5C60D7B0CCD2}</a:tableStyleId>
              </a:tblPr>
              <a:tblGrid>
                <a:gridCol w="2976972">
                  <a:extLst>
                    <a:ext uri="{9D8B030D-6E8A-4147-A177-3AD203B41FA5}">
                      <a16:colId xmlns:a16="http://schemas.microsoft.com/office/drawing/2014/main" val="20000"/>
                    </a:ext>
                  </a:extLst>
                </a:gridCol>
                <a:gridCol w="1192980">
                  <a:extLst>
                    <a:ext uri="{9D8B030D-6E8A-4147-A177-3AD203B41FA5}">
                      <a16:colId xmlns:a16="http://schemas.microsoft.com/office/drawing/2014/main" val="20001"/>
                    </a:ext>
                  </a:extLst>
                </a:gridCol>
                <a:gridCol w="1277190">
                  <a:extLst>
                    <a:ext uri="{9D8B030D-6E8A-4147-A177-3AD203B41FA5}">
                      <a16:colId xmlns:a16="http://schemas.microsoft.com/office/drawing/2014/main" val="20002"/>
                    </a:ext>
                  </a:extLst>
                </a:gridCol>
                <a:gridCol w="1316842">
                  <a:extLst>
                    <a:ext uri="{9D8B030D-6E8A-4147-A177-3AD203B41FA5}">
                      <a16:colId xmlns:a16="http://schemas.microsoft.com/office/drawing/2014/main" val="20003"/>
                    </a:ext>
                  </a:extLst>
                </a:gridCol>
                <a:gridCol w="2525158">
                  <a:extLst>
                    <a:ext uri="{9D8B030D-6E8A-4147-A177-3AD203B41FA5}">
                      <a16:colId xmlns:a16="http://schemas.microsoft.com/office/drawing/2014/main" val="20006"/>
                    </a:ext>
                  </a:extLst>
                </a:gridCol>
              </a:tblGrid>
              <a:tr h="754784">
                <a:tc>
                  <a:txBody>
                    <a:bodyPr/>
                    <a:lstStyle/>
                    <a:p>
                      <a:pPr algn="ctr"/>
                      <a:r>
                        <a:rPr lang="id-ID" sz="1600" dirty="0">
                          <a:latin typeface="Times New Roman" panose="02020603050405020304" pitchFamily="18" charset="0"/>
                          <a:cs typeface="Times New Roman" panose="02020603050405020304" pitchFamily="18" charset="0"/>
                        </a:rPr>
                        <a:t>SKALA</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TOTAL 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ITEM VALID</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ITEM GUGUR</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RELIABILITAS</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extLst>
                  <a:ext uri="{0D108BD9-81ED-4DB2-BD59-A6C34878D82A}">
                    <a16:rowId xmlns:a16="http://schemas.microsoft.com/office/drawing/2014/main" val="10000"/>
                  </a:ext>
                </a:extLst>
              </a:tr>
              <a:tr h="444724">
                <a:tc>
                  <a:txBody>
                    <a:bodyPr/>
                    <a:lstStyle/>
                    <a:p>
                      <a:pPr algn="l"/>
                      <a:r>
                        <a:rPr lang="en-US" sz="1600" i="1" dirty="0">
                          <a:latin typeface="Times New Roman" panose="02020603050405020304" pitchFamily="18" charset="0"/>
                          <a:cs typeface="Times New Roman" panose="02020603050405020304" pitchFamily="18" charset="0"/>
                        </a:rPr>
                        <a:t>Psychological Well Being</a:t>
                      </a:r>
                      <a:endParaRPr lang="en-US" sz="1600" b="0" i="1"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3</a:t>
                      </a:r>
                      <a:r>
                        <a:rPr lang="id-ID" sz="1600" dirty="0">
                          <a:latin typeface="Times New Roman" panose="02020603050405020304" pitchFamily="18" charset="0"/>
                          <a:cs typeface="Times New Roman" panose="02020603050405020304" pitchFamily="18" charset="0"/>
                        </a:rPr>
                        <a:t>4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20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14</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0,8</a:t>
                      </a:r>
                      <a:r>
                        <a:rPr lang="en-US" sz="1600" dirty="0">
                          <a:latin typeface="Times New Roman" panose="02020603050405020304" pitchFamily="18" charset="0"/>
                          <a:cs typeface="Times New Roman" panose="02020603050405020304" pitchFamily="18" charset="0"/>
                        </a:rPr>
                        <a:t>77</a:t>
                      </a:r>
                      <a:r>
                        <a:rPr lang="id-ID" sz="1600" dirty="0">
                          <a:latin typeface="Times New Roman" panose="02020603050405020304" pitchFamily="18" charset="0"/>
                          <a:cs typeface="Times New Roman" panose="02020603050405020304" pitchFamily="18" charset="0"/>
                        </a:rPr>
                        <a:t> (reliabel)</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extLst>
                  <a:ext uri="{0D108BD9-81ED-4DB2-BD59-A6C34878D82A}">
                    <a16:rowId xmlns:a16="http://schemas.microsoft.com/office/drawing/2014/main" val="10002"/>
                  </a:ext>
                </a:extLst>
              </a:tr>
              <a:tr h="444724">
                <a:tc>
                  <a:txBody>
                    <a:bodyPr/>
                    <a:lstStyle/>
                    <a:p>
                      <a:pPr algn="l"/>
                      <a:r>
                        <a:rPr lang="en-US" sz="1600" dirty="0">
                          <a:latin typeface="Times New Roman" panose="02020603050405020304" pitchFamily="18" charset="0"/>
                          <a:cs typeface="Times New Roman" panose="02020603050405020304" pitchFamily="18" charset="0"/>
                        </a:rPr>
                        <a:t>Se</a:t>
                      </a:r>
                      <a:r>
                        <a:rPr lang="en-US" sz="1600" i="1" dirty="0">
                          <a:latin typeface="Times New Roman" panose="02020603050405020304" pitchFamily="18" charset="0"/>
                          <a:cs typeface="Times New Roman" panose="02020603050405020304" pitchFamily="18" charset="0"/>
                        </a:rPr>
                        <a:t>lf Esteem</a:t>
                      </a:r>
                      <a:endParaRPr lang="en-US" sz="1600" b="0" i="1"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4</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18</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16</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0,86</a:t>
                      </a:r>
                      <a:r>
                        <a:rPr lang="en-US" sz="1600" dirty="0">
                          <a:latin typeface="Times New Roman" panose="02020603050405020304" pitchFamily="18" charset="0"/>
                          <a:cs typeface="Times New Roman" panose="02020603050405020304" pitchFamily="18" charset="0"/>
                        </a:rPr>
                        <a:t>4</a:t>
                      </a:r>
                      <a:r>
                        <a:rPr lang="id-ID" sz="1600" dirty="0">
                          <a:latin typeface="Times New Roman" panose="02020603050405020304" pitchFamily="18" charset="0"/>
                          <a:cs typeface="Times New Roman" panose="02020603050405020304" pitchFamily="18" charset="0"/>
                        </a:rPr>
                        <a:t> (reliabel)</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extLst>
                  <a:ext uri="{0D108BD9-81ED-4DB2-BD59-A6C34878D82A}">
                    <a16:rowId xmlns:a16="http://schemas.microsoft.com/office/drawing/2014/main" val="10003"/>
                  </a:ext>
                </a:extLst>
              </a:tr>
              <a:tr h="444724">
                <a:tc>
                  <a:txBody>
                    <a:bodyPr/>
                    <a:lstStyle/>
                    <a:p>
                      <a:pPr algn="l"/>
                      <a:r>
                        <a:rPr lang="id-ID" sz="1600" dirty="0">
                          <a:latin typeface="Times New Roman" panose="02020603050405020304" pitchFamily="18" charset="0"/>
                          <a:cs typeface="Times New Roman" panose="02020603050405020304" pitchFamily="18" charset="0"/>
                        </a:rPr>
                        <a:t>Dukungan Sosial</a:t>
                      </a:r>
                      <a:endParaRPr lang="en-US" sz="1600" b="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30</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3</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en-US" sz="1600" dirty="0">
                          <a:latin typeface="Times New Roman" panose="02020603050405020304" pitchFamily="18" charset="0"/>
                          <a:cs typeface="Times New Roman" panose="02020603050405020304" pitchFamily="18" charset="0"/>
                        </a:rPr>
                        <a:t>7</a:t>
                      </a:r>
                      <a:r>
                        <a:rPr lang="id-ID"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item</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tc>
                  <a:txBody>
                    <a:bodyPr/>
                    <a:lstStyle/>
                    <a:p>
                      <a:pPr algn="ctr"/>
                      <a:r>
                        <a:rPr lang="id-ID" sz="1600" dirty="0">
                          <a:latin typeface="Times New Roman" panose="02020603050405020304" pitchFamily="18" charset="0"/>
                          <a:cs typeface="Times New Roman" panose="02020603050405020304" pitchFamily="18" charset="0"/>
                        </a:rPr>
                        <a:t>0,9</a:t>
                      </a:r>
                      <a:r>
                        <a:rPr lang="en-US" sz="1600" dirty="0">
                          <a:latin typeface="Times New Roman" panose="02020603050405020304" pitchFamily="18" charset="0"/>
                          <a:cs typeface="Times New Roman" panose="02020603050405020304" pitchFamily="18" charset="0"/>
                        </a:rPr>
                        <a:t>05</a:t>
                      </a:r>
                      <a:r>
                        <a:rPr lang="id-ID" sz="1600" dirty="0">
                          <a:latin typeface="Times New Roman" panose="02020603050405020304" pitchFamily="18" charset="0"/>
                          <a:cs typeface="Times New Roman" panose="02020603050405020304" pitchFamily="18" charset="0"/>
                        </a:rPr>
                        <a:t> (sangat reliabel)</a:t>
                      </a:r>
                      <a:endParaRPr lang="en-US" sz="1600" dirty="0">
                        <a:solidFill>
                          <a:schemeClr val="bg1"/>
                        </a:solidFill>
                        <a:latin typeface="Times New Roman" panose="02020603050405020304" pitchFamily="18" charset="0"/>
                        <a:cs typeface="Times New Roman" panose="02020603050405020304" pitchFamily="18" charset="0"/>
                      </a:endParaRPr>
                    </a:p>
                  </a:txBody>
                  <a:tcPr anchor="ctr">
                    <a:solidFill>
                      <a:schemeClr val="accent6"/>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476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485D48-9E49-42FE-8139-583D3E401BC7}"/>
              </a:ext>
            </a:extLst>
          </p:cNvPr>
          <p:cNvSpPr>
            <a:spLocks noGrp="1"/>
          </p:cNvSpPr>
          <p:nvPr>
            <p:ph type="title"/>
          </p:nvPr>
        </p:nvSpPr>
        <p:spPr>
          <a:xfrm>
            <a:off x="360218" y="59893"/>
            <a:ext cx="10993582" cy="896072"/>
          </a:xfrm>
        </p:spPr>
        <p:txBody>
          <a:bodyPr>
            <a:normAutofit/>
          </a:bodyPr>
          <a:lstStyle/>
          <a:p>
            <a:pPr algn="ct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Hasil </a:t>
            </a:r>
            <a:r>
              <a:rPr lang="en-US" sz="36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Penelitian</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3E84D683-FB92-4C70-B2E1-7F43696ABF16}"/>
              </a:ext>
            </a:extLst>
          </p:cNvPr>
          <p:cNvSpPr>
            <a:spLocks noGrp="1"/>
          </p:cNvSpPr>
          <p:nvPr>
            <p:ph sz="half" idx="1"/>
          </p:nvPr>
        </p:nvSpPr>
        <p:spPr>
          <a:xfrm>
            <a:off x="360218" y="955965"/>
            <a:ext cx="5098474" cy="5652653"/>
          </a:xfrm>
          <a:solidFill>
            <a:schemeClr val="accent6">
              <a:lumMod val="50000"/>
            </a:schemeClr>
          </a:solidFill>
        </p:spPr>
        <p:txBody>
          <a:bodyPr>
            <a:normAutofit fontScale="25000" lnSpcReduction="20000"/>
          </a:bodyPr>
          <a:lstStyle/>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b="1" u="sng" dirty="0">
                <a:solidFill>
                  <a:schemeClr val="bg1"/>
                </a:solidFill>
                <a:latin typeface="Times New Roman" panose="02020603050405020304" pitchFamily="18" charset="0"/>
                <a:cs typeface="Times New Roman" panose="02020603050405020304" pitchFamily="18" charset="0"/>
              </a:rPr>
              <a:t>Bivariate Correlation</a:t>
            </a:r>
          </a:p>
          <a:p>
            <a:r>
              <a:rPr kumimoji="1" lang="en-US" altLang="ja-JP" sz="7200" i="1" dirty="0">
                <a:solidFill>
                  <a:schemeClr val="bg1"/>
                </a:solidFill>
                <a:latin typeface="Times New Roman" panose="02020603050405020304" pitchFamily="18" charset="0"/>
                <a:cs typeface="Times New Roman" panose="02020603050405020304" pitchFamily="18" charset="0"/>
              </a:rPr>
              <a:t>Self Esteem</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id-ID" altLang="ja-JP" sz="7200" dirty="0">
                <a:solidFill>
                  <a:schemeClr val="bg1"/>
                </a:solidFill>
                <a:latin typeface="Times New Roman" panose="02020603050405020304" pitchFamily="18" charset="0"/>
                <a:cs typeface="Times New Roman" panose="02020603050405020304" pitchFamily="18" charset="0"/>
              </a:rPr>
              <a:t>dengan</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i="1" dirty="0">
                <a:solidFill>
                  <a:schemeClr val="bg1"/>
                </a:solidFill>
                <a:latin typeface="Times New Roman" panose="02020603050405020304" pitchFamily="18" charset="0"/>
                <a:cs typeface="Times New Roman" panose="02020603050405020304" pitchFamily="18" charset="0"/>
              </a:rPr>
              <a:t>Psychological Well Being</a:t>
            </a:r>
            <a:r>
              <a:rPr kumimoji="1" lang="id-ID" altLang="ja-JP" sz="7200" i="1" dirty="0">
                <a:solidFill>
                  <a:schemeClr val="bg1"/>
                </a:solidFill>
                <a:latin typeface="Times New Roman" panose="02020603050405020304" pitchFamily="18" charset="0"/>
                <a:cs typeface="Times New Roman" panose="02020603050405020304" pitchFamily="18" charset="0"/>
              </a:rPr>
              <a:t> </a:t>
            </a:r>
            <a:endParaRPr kumimoji="1" lang="en-US" altLang="ja-JP" sz="7200" i="1" dirty="0">
              <a:solidFill>
                <a:schemeClr val="bg1"/>
              </a:solidFill>
              <a:latin typeface="Times New Roman" panose="02020603050405020304" pitchFamily="18" charset="0"/>
              <a:cs typeface="Times New Roman" panose="02020603050405020304" pitchFamily="18" charset="0"/>
            </a:endParaRPr>
          </a:p>
          <a:p>
            <a:pPr marL="0" indent="0">
              <a:buNone/>
            </a:pPr>
            <a:r>
              <a:rPr kumimoji="1" lang="id-ID" altLang="ja-JP" sz="7200" dirty="0">
                <a:solidFill>
                  <a:schemeClr val="bg1"/>
                </a:solidFill>
                <a:latin typeface="Times New Roman" panose="02020603050405020304" pitchFamily="18" charset="0"/>
                <a:cs typeface="Times New Roman" panose="02020603050405020304" pitchFamily="18" charset="0"/>
              </a:rPr>
              <a:t>r = </a:t>
            </a:r>
            <a:r>
              <a:rPr lang="id-ID" sz="7200" dirty="0">
                <a:solidFill>
                  <a:schemeClr val="bg1"/>
                </a:solidFill>
                <a:latin typeface="Times New Roman" panose="02020603050405020304" pitchFamily="18" charset="0"/>
                <a:cs typeface="Times New Roman" panose="02020603050405020304" pitchFamily="18" charset="0"/>
              </a:rPr>
              <a:t>0,</a:t>
            </a:r>
            <a:r>
              <a:rPr lang="en-US" sz="7200" dirty="0">
                <a:solidFill>
                  <a:schemeClr val="bg1"/>
                </a:solidFill>
                <a:latin typeface="Times New Roman" panose="02020603050405020304" pitchFamily="18" charset="0"/>
                <a:cs typeface="Times New Roman" panose="02020603050405020304" pitchFamily="18" charset="0"/>
              </a:rPr>
              <a:t>514</a:t>
            </a:r>
            <a:r>
              <a:rPr kumimoji="1" lang="id-ID" altLang="ja-JP" sz="7200" dirty="0">
                <a:solidFill>
                  <a:schemeClr val="bg1"/>
                </a:solidFill>
                <a:latin typeface="Times New Roman" panose="02020603050405020304" pitchFamily="18" charset="0"/>
                <a:cs typeface="Times New Roman" panose="02020603050405020304" pitchFamily="18" charset="0"/>
              </a:rPr>
              <a:t> dan p =</a:t>
            </a:r>
            <a:r>
              <a:rPr kumimoji="1" lang="en-US" altLang="ja-JP" sz="7200" dirty="0">
                <a:solidFill>
                  <a:schemeClr val="bg1"/>
                </a:solidFill>
                <a:latin typeface="Times New Roman" panose="02020603050405020304" pitchFamily="18" charset="0"/>
                <a:cs typeface="Times New Roman" panose="02020603050405020304" pitchFamily="18" charset="0"/>
              </a:rPr>
              <a:t> 0,000</a:t>
            </a:r>
            <a:r>
              <a:rPr kumimoji="1" lang="id-ID" altLang="ja-JP" sz="7200" dirty="0">
                <a:solidFill>
                  <a:schemeClr val="bg1"/>
                </a:solidFill>
                <a:latin typeface="Times New Roman" panose="02020603050405020304" pitchFamily="18" charset="0"/>
                <a:cs typeface="Times New Roman" panose="02020603050405020304" pitchFamily="18" charset="0"/>
              </a:rPr>
              <a:t> &lt;0,05 (Ha</a:t>
            </a:r>
            <a:r>
              <a:rPr kumimoji="1" lang="id-ID" altLang="ja-JP" sz="7200" baseline="-25000" dirty="0">
                <a:solidFill>
                  <a:schemeClr val="bg1"/>
                </a:solidFill>
                <a:latin typeface="Times New Roman" panose="02020603050405020304" pitchFamily="18" charset="0"/>
                <a:cs typeface="Times New Roman" panose="02020603050405020304" pitchFamily="18" charset="0"/>
              </a:rPr>
              <a:t>1</a:t>
            </a:r>
            <a:r>
              <a:rPr kumimoji="1" lang="id-ID" altLang="ja-JP" sz="7200" dirty="0">
                <a:solidFill>
                  <a:schemeClr val="bg1"/>
                </a:solidFill>
                <a:latin typeface="Times New Roman" panose="02020603050405020304" pitchFamily="18" charset="0"/>
                <a:cs typeface="Times New Roman" panose="02020603050405020304" pitchFamily="18" charset="0"/>
              </a:rPr>
              <a:t> diterima)</a:t>
            </a:r>
          </a:p>
          <a:p>
            <a:r>
              <a:rPr kumimoji="1" lang="en-US" altLang="ja-JP" sz="7200" dirty="0" err="1">
                <a:solidFill>
                  <a:schemeClr val="bg1"/>
                </a:solidFill>
                <a:latin typeface="Times New Roman" panose="02020603050405020304" pitchFamily="18" charset="0"/>
                <a:cs typeface="Times New Roman" panose="02020603050405020304" pitchFamily="18" charset="0"/>
              </a:rPr>
              <a:t>Dukungan</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dirty="0" err="1">
                <a:solidFill>
                  <a:schemeClr val="bg1"/>
                </a:solidFill>
                <a:latin typeface="Times New Roman" panose="02020603050405020304" pitchFamily="18" charset="0"/>
                <a:cs typeface="Times New Roman" panose="02020603050405020304" pitchFamily="18" charset="0"/>
              </a:rPr>
              <a:t>Sosial</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id-ID" altLang="ja-JP" sz="7200" dirty="0">
                <a:solidFill>
                  <a:schemeClr val="bg1"/>
                </a:solidFill>
                <a:latin typeface="Times New Roman" panose="02020603050405020304" pitchFamily="18" charset="0"/>
                <a:cs typeface="Times New Roman" panose="02020603050405020304" pitchFamily="18" charset="0"/>
              </a:rPr>
              <a:t>dengan </a:t>
            </a:r>
            <a:r>
              <a:rPr kumimoji="1" lang="en-US" altLang="ja-JP" sz="7200" i="1" dirty="0">
                <a:solidFill>
                  <a:schemeClr val="bg1"/>
                </a:solidFill>
                <a:latin typeface="Times New Roman" panose="02020603050405020304" pitchFamily="18" charset="0"/>
                <a:cs typeface="Times New Roman" panose="02020603050405020304" pitchFamily="18" charset="0"/>
              </a:rPr>
              <a:t>Psychological Well Being</a:t>
            </a:r>
            <a:r>
              <a:rPr kumimoji="1" lang="id-ID" altLang="ja-JP" sz="7200" dirty="0">
                <a:solidFill>
                  <a:schemeClr val="bg1"/>
                </a:solidFill>
                <a:latin typeface="Times New Roman" panose="02020603050405020304" pitchFamily="18" charset="0"/>
                <a:cs typeface="Times New Roman" panose="02020603050405020304" pitchFamily="18" charset="0"/>
              </a:rPr>
              <a:t> </a:t>
            </a:r>
          </a:p>
          <a:p>
            <a:pPr marL="0" indent="0">
              <a:buNone/>
            </a:pPr>
            <a:r>
              <a:rPr kumimoji="1" lang="id-ID" altLang="ja-JP" sz="7200" dirty="0">
                <a:solidFill>
                  <a:schemeClr val="bg1"/>
                </a:solidFill>
                <a:latin typeface="Times New Roman" panose="02020603050405020304" pitchFamily="18" charset="0"/>
                <a:cs typeface="Times New Roman" panose="02020603050405020304" pitchFamily="18" charset="0"/>
              </a:rPr>
              <a:t>r = </a:t>
            </a:r>
            <a:r>
              <a:rPr lang="id-ID" sz="7200" dirty="0">
                <a:solidFill>
                  <a:schemeClr val="bg1"/>
                </a:solidFill>
                <a:latin typeface="Times New Roman" panose="02020603050405020304" pitchFamily="18" charset="0"/>
                <a:cs typeface="Times New Roman" panose="02020603050405020304" pitchFamily="18" charset="0"/>
              </a:rPr>
              <a:t>0,</a:t>
            </a:r>
            <a:r>
              <a:rPr lang="en-US" sz="7200" dirty="0">
                <a:solidFill>
                  <a:schemeClr val="bg1"/>
                </a:solidFill>
                <a:latin typeface="Times New Roman" panose="02020603050405020304" pitchFamily="18" charset="0"/>
                <a:cs typeface="Times New Roman" panose="02020603050405020304" pitchFamily="18" charset="0"/>
              </a:rPr>
              <a:t>515</a:t>
            </a:r>
            <a:r>
              <a:rPr kumimoji="1" lang="id-ID" altLang="ja-JP" sz="7200" dirty="0">
                <a:solidFill>
                  <a:schemeClr val="bg1"/>
                </a:solidFill>
                <a:latin typeface="Times New Roman" panose="02020603050405020304" pitchFamily="18" charset="0"/>
                <a:cs typeface="Times New Roman" panose="02020603050405020304" pitchFamily="18" charset="0"/>
              </a:rPr>
              <a:t> dan p = </a:t>
            </a:r>
            <a:r>
              <a:rPr kumimoji="1" lang="en-US" altLang="ja-JP" sz="7200" dirty="0">
                <a:solidFill>
                  <a:schemeClr val="bg1"/>
                </a:solidFill>
                <a:latin typeface="Times New Roman" panose="02020603050405020304" pitchFamily="18" charset="0"/>
                <a:cs typeface="Times New Roman" panose="02020603050405020304" pitchFamily="18" charset="0"/>
              </a:rPr>
              <a:t>0,000 </a:t>
            </a:r>
            <a:r>
              <a:rPr kumimoji="1" lang="id-ID" altLang="ja-JP" sz="7200" dirty="0">
                <a:solidFill>
                  <a:schemeClr val="bg1"/>
                </a:solidFill>
                <a:latin typeface="Times New Roman" panose="02020603050405020304" pitchFamily="18" charset="0"/>
                <a:cs typeface="Times New Roman" panose="02020603050405020304" pitchFamily="18" charset="0"/>
              </a:rPr>
              <a:t>&lt;0,05 (Ha</a:t>
            </a:r>
            <a:r>
              <a:rPr kumimoji="1" lang="id-ID" altLang="ja-JP" sz="7200" baseline="-25000" dirty="0">
                <a:solidFill>
                  <a:schemeClr val="bg1"/>
                </a:solidFill>
                <a:latin typeface="Times New Roman" panose="02020603050405020304" pitchFamily="18" charset="0"/>
                <a:cs typeface="Times New Roman" panose="02020603050405020304" pitchFamily="18" charset="0"/>
              </a:rPr>
              <a:t>2</a:t>
            </a:r>
            <a:r>
              <a:rPr kumimoji="1" lang="id-ID" altLang="ja-JP" sz="7200" dirty="0">
                <a:solidFill>
                  <a:schemeClr val="bg1"/>
                </a:solidFill>
                <a:latin typeface="Times New Roman" panose="02020603050405020304" pitchFamily="18" charset="0"/>
                <a:cs typeface="Times New Roman" panose="02020603050405020304" pitchFamily="18" charset="0"/>
              </a:rPr>
              <a:t> diterima)</a:t>
            </a:r>
            <a:endParaRPr kumimoji="1" lang="en-US" altLang="ja-JP" sz="7200" dirty="0">
              <a:solidFill>
                <a:schemeClr val="bg1"/>
              </a:solidFill>
              <a:latin typeface="Times New Roman" panose="02020603050405020304" pitchFamily="18" charset="0"/>
              <a:cs typeface="Times New Roman" panose="02020603050405020304" pitchFamily="18" charset="0"/>
            </a:endParaRPr>
          </a:p>
          <a:p>
            <a:pPr marL="0" indent="0">
              <a:buNone/>
            </a:pPr>
            <a:endParaRPr kumimoji="1" lang="en-US" altLang="ja-JP" sz="7200" dirty="0">
              <a:solidFill>
                <a:schemeClr val="bg1"/>
              </a:solidFill>
              <a:latin typeface="Times New Roman" panose="02020603050405020304" pitchFamily="18" charset="0"/>
              <a:cs typeface="Times New Roman" panose="02020603050405020304" pitchFamily="18" charset="0"/>
            </a:endParaRPr>
          </a:p>
          <a:p>
            <a:pPr marL="0" indent="0">
              <a:buNone/>
            </a:pPr>
            <a:r>
              <a:rPr kumimoji="1" lang="en-US" altLang="ja-JP" sz="7200" b="1" u="sng" dirty="0">
                <a:solidFill>
                  <a:schemeClr val="bg1"/>
                </a:solidFill>
                <a:latin typeface="Times New Roman" panose="02020603050405020304" pitchFamily="18" charset="0"/>
                <a:cs typeface="Times New Roman" panose="02020603050405020304" pitchFamily="18" charset="0"/>
              </a:rPr>
              <a:t>Multivariate Correlation</a:t>
            </a:r>
          </a:p>
          <a:p>
            <a:pPr marL="0" indent="0">
              <a:buNone/>
            </a:pPr>
            <a:r>
              <a:rPr kumimoji="1" lang="en-US" altLang="ja-JP" sz="7200" dirty="0">
                <a:solidFill>
                  <a:schemeClr val="bg1"/>
                </a:solidFill>
                <a:latin typeface="Times New Roman" panose="02020603050405020304" pitchFamily="18" charset="0"/>
                <a:cs typeface="Times New Roman" panose="02020603050405020304" pitchFamily="18" charset="0"/>
              </a:rPr>
              <a:t>Self Esteem dan </a:t>
            </a:r>
            <a:r>
              <a:rPr kumimoji="1" lang="en-US" altLang="ja-JP" sz="7200" dirty="0" err="1">
                <a:solidFill>
                  <a:schemeClr val="bg1"/>
                </a:solidFill>
                <a:latin typeface="Times New Roman" panose="02020603050405020304" pitchFamily="18" charset="0"/>
                <a:cs typeface="Times New Roman" panose="02020603050405020304" pitchFamily="18" charset="0"/>
              </a:rPr>
              <a:t>Dukungan</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dirty="0" err="1">
                <a:solidFill>
                  <a:schemeClr val="bg1"/>
                </a:solidFill>
                <a:latin typeface="Times New Roman" panose="02020603050405020304" pitchFamily="18" charset="0"/>
                <a:cs typeface="Times New Roman" panose="02020603050405020304" pitchFamily="18" charset="0"/>
              </a:rPr>
              <a:t>Sosial</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dirty="0" err="1">
                <a:solidFill>
                  <a:schemeClr val="bg1"/>
                </a:solidFill>
                <a:latin typeface="Times New Roman" panose="02020603050405020304" pitchFamily="18" charset="0"/>
                <a:cs typeface="Times New Roman" panose="02020603050405020304" pitchFamily="18" charset="0"/>
              </a:rPr>
              <a:t>Dengan</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i="1" dirty="0">
                <a:solidFill>
                  <a:schemeClr val="bg1"/>
                </a:solidFill>
                <a:latin typeface="Times New Roman" panose="02020603050405020304" pitchFamily="18" charset="0"/>
                <a:cs typeface="Times New Roman" panose="02020603050405020304" pitchFamily="18" charset="0"/>
              </a:rPr>
              <a:t>Psychological Well Being</a:t>
            </a:r>
          </a:p>
          <a:p>
            <a:pPr marL="0" indent="0">
              <a:buNone/>
            </a:pPr>
            <a:r>
              <a:rPr kumimoji="1" lang="en-US" altLang="ja-JP" sz="7200" dirty="0">
                <a:solidFill>
                  <a:schemeClr val="bg1"/>
                </a:solidFill>
                <a:latin typeface="Times New Roman" panose="02020603050405020304" pitchFamily="18" charset="0"/>
                <a:cs typeface="Times New Roman" panose="02020603050405020304" pitchFamily="18" charset="0"/>
              </a:rPr>
              <a:t>r</a:t>
            </a:r>
            <a:r>
              <a:rPr kumimoji="1" lang="id-ID" altLang="ja-JP" sz="7200" dirty="0">
                <a:solidFill>
                  <a:schemeClr val="bg1"/>
                </a:solidFill>
                <a:latin typeface="Times New Roman" panose="02020603050405020304" pitchFamily="18" charset="0"/>
                <a:cs typeface="Times New Roman" panose="02020603050405020304" pitchFamily="18" charset="0"/>
              </a:rPr>
              <a:t> = </a:t>
            </a:r>
            <a:r>
              <a:rPr lang="id-ID" sz="7200" dirty="0">
                <a:solidFill>
                  <a:schemeClr val="bg1"/>
                </a:solidFill>
                <a:latin typeface="Times New Roman" panose="02020603050405020304" pitchFamily="18" charset="0"/>
                <a:cs typeface="Times New Roman" panose="02020603050405020304" pitchFamily="18" charset="0"/>
              </a:rPr>
              <a:t>0,</a:t>
            </a:r>
            <a:r>
              <a:rPr lang="en-US" sz="7200" dirty="0">
                <a:solidFill>
                  <a:schemeClr val="bg1"/>
                </a:solidFill>
                <a:latin typeface="Times New Roman" panose="02020603050405020304" pitchFamily="18" charset="0"/>
                <a:cs typeface="Times New Roman" panose="02020603050405020304" pitchFamily="18" charset="0"/>
              </a:rPr>
              <a:t>584</a:t>
            </a:r>
            <a:r>
              <a:rPr kumimoji="1" lang="id-ID" altLang="ja-JP" sz="7200" dirty="0">
                <a:solidFill>
                  <a:schemeClr val="bg1"/>
                </a:solidFill>
                <a:latin typeface="Times New Roman" panose="02020603050405020304" pitchFamily="18" charset="0"/>
                <a:cs typeface="Times New Roman" panose="02020603050405020304" pitchFamily="18" charset="0"/>
              </a:rPr>
              <a:t> dan p =</a:t>
            </a:r>
            <a:r>
              <a:rPr kumimoji="1" lang="en-US" altLang="ja-JP" sz="7200" dirty="0">
                <a:solidFill>
                  <a:schemeClr val="bg1"/>
                </a:solidFill>
                <a:latin typeface="Times New Roman" panose="02020603050405020304" pitchFamily="18" charset="0"/>
                <a:cs typeface="Times New Roman" panose="02020603050405020304" pitchFamily="18" charset="0"/>
              </a:rPr>
              <a:t> 0,000</a:t>
            </a:r>
            <a:r>
              <a:rPr kumimoji="1" lang="id-ID" altLang="ja-JP" sz="7200" dirty="0">
                <a:solidFill>
                  <a:schemeClr val="bg1"/>
                </a:solidFill>
                <a:latin typeface="Times New Roman" panose="02020603050405020304" pitchFamily="18" charset="0"/>
                <a:cs typeface="Times New Roman" panose="02020603050405020304" pitchFamily="18" charset="0"/>
              </a:rPr>
              <a:t> &lt;0,05 (Ha</a:t>
            </a:r>
            <a:r>
              <a:rPr kumimoji="1" lang="id-ID" altLang="ja-JP" sz="7200" baseline="-25000" dirty="0">
                <a:solidFill>
                  <a:schemeClr val="bg1"/>
                </a:solidFill>
                <a:latin typeface="Times New Roman" panose="02020603050405020304" pitchFamily="18" charset="0"/>
                <a:cs typeface="Times New Roman" panose="02020603050405020304" pitchFamily="18" charset="0"/>
              </a:rPr>
              <a:t>3</a:t>
            </a:r>
            <a:r>
              <a:rPr kumimoji="1" lang="id-ID" altLang="ja-JP" sz="7200" dirty="0">
                <a:solidFill>
                  <a:schemeClr val="bg1"/>
                </a:solidFill>
                <a:latin typeface="Times New Roman" panose="02020603050405020304" pitchFamily="18" charset="0"/>
                <a:cs typeface="Times New Roman" panose="02020603050405020304" pitchFamily="18" charset="0"/>
              </a:rPr>
              <a:t> diterima)</a:t>
            </a:r>
            <a:endParaRPr kumimoji="1" lang="en-US" altLang="ja-JP" sz="7200" dirty="0">
              <a:solidFill>
                <a:schemeClr val="bg1"/>
              </a:solidFill>
              <a:latin typeface="Times New Roman" panose="02020603050405020304" pitchFamily="18" charset="0"/>
              <a:cs typeface="Times New Roman" panose="02020603050405020304" pitchFamily="18" charset="0"/>
            </a:endParaRPr>
          </a:p>
          <a:p>
            <a:pPr marL="0" indent="0">
              <a:buNone/>
            </a:pPr>
            <a:endParaRPr kumimoji="1" lang="en-US" altLang="ja-JP" sz="7200" dirty="0">
              <a:solidFill>
                <a:schemeClr val="bg1"/>
              </a:solidFill>
              <a:latin typeface="Times New Roman" panose="02020603050405020304" pitchFamily="18" charset="0"/>
              <a:cs typeface="Times New Roman" panose="02020603050405020304" pitchFamily="18" charset="0"/>
            </a:endParaRPr>
          </a:p>
          <a:p>
            <a:pPr marL="0" indent="0">
              <a:buNone/>
            </a:pPr>
            <a:r>
              <a:rPr kumimoji="1" lang="en-US" altLang="ja-JP" sz="7200" b="1" u="sng" dirty="0">
                <a:solidFill>
                  <a:schemeClr val="bg1"/>
                </a:solidFill>
                <a:latin typeface="Times New Roman" panose="02020603050405020304" pitchFamily="18" charset="0"/>
                <a:cs typeface="Times New Roman" panose="02020603050405020304" pitchFamily="18" charset="0"/>
              </a:rPr>
              <a:t>Stepwise Methods</a:t>
            </a:r>
          </a:p>
          <a:p>
            <a:pPr marL="0" indent="0">
              <a:buNone/>
            </a:pPr>
            <a:r>
              <a:rPr kumimoji="1" lang="en-US" altLang="ja-JP" sz="7200" dirty="0">
                <a:solidFill>
                  <a:schemeClr val="bg1"/>
                </a:solidFill>
                <a:latin typeface="Times New Roman" panose="02020603050405020304" pitchFamily="18" charset="0"/>
                <a:cs typeface="Times New Roman" panose="02020603050405020304" pitchFamily="18" charset="0"/>
              </a:rPr>
              <a:t>Total </a:t>
            </a:r>
            <a:r>
              <a:rPr lang="en-US" sz="7200" dirty="0">
                <a:solidFill>
                  <a:schemeClr val="bg1"/>
                </a:solidFill>
                <a:latin typeface="Times New Roman" panose="02020603050405020304" pitchFamily="18" charset="0"/>
                <a:cs typeface="Times New Roman" panose="02020603050405020304" pitchFamily="18" charset="0"/>
              </a:rPr>
              <a:t>34,1%</a:t>
            </a:r>
            <a:endParaRPr kumimoji="1" lang="en-US" altLang="ja-JP" sz="7200" dirty="0">
              <a:solidFill>
                <a:schemeClr val="bg1"/>
              </a:solidFill>
              <a:latin typeface="Times New Roman" panose="02020603050405020304" pitchFamily="18" charset="0"/>
              <a:cs typeface="Times New Roman" panose="02020603050405020304" pitchFamily="18" charset="0"/>
            </a:endParaRPr>
          </a:p>
          <a:p>
            <a:pPr marL="0" indent="0">
              <a:buNone/>
            </a:pPr>
            <a:r>
              <a:rPr kumimoji="1" lang="en-US" altLang="ja-JP" sz="7200" i="1" dirty="0">
                <a:solidFill>
                  <a:schemeClr val="bg1"/>
                </a:solidFill>
                <a:latin typeface="Times New Roman" panose="02020603050405020304" pitchFamily="18" charset="0"/>
                <a:cs typeface="Times New Roman" panose="02020603050405020304" pitchFamily="18" charset="0"/>
              </a:rPr>
              <a:t>Self Esteem</a:t>
            </a:r>
            <a:r>
              <a:rPr kumimoji="1" lang="en-US" altLang="ja-JP" sz="7200" dirty="0">
                <a:solidFill>
                  <a:schemeClr val="bg1"/>
                </a:solidFill>
                <a:latin typeface="Times New Roman" panose="02020603050405020304" pitchFamily="18" charset="0"/>
                <a:cs typeface="Times New Roman" panose="02020603050405020304" pitchFamily="18" charset="0"/>
              </a:rPr>
              <a:t> 0,76%</a:t>
            </a:r>
          </a:p>
          <a:p>
            <a:pPr marL="0" indent="0">
              <a:buNone/>
            </a:pPr>
            <a:r>
              <a:rPr kumimoji="1" lang="en-US" altLang="ja-JP" sz="7200" dirty="0" err="1">
                <a:solidFill>
                  <a:schemeClr val="bg1"/>
                </a:solidFill>
                <a:latin typeface="Times New Roman" panose="02020603050405020304" pitchFamily="18" charset="0"/>
                <a:cs typeface="Times New Roman" panose="02020603050405020304" pitchFamily="18" charset="0"/>
              </a:rPr>
              <a:t>Dukungan</a:t>
            </a:r>
            <a:r>
              <a:rPr kumimoji="1" lang="en-US" altLang="ja-JP" sz="7200" dirty="0">
                <a:solidFill>
                  <a:schemeClr val="bg1"/>
                </a:solidFill>
                <a:latin typeface="Times New Roman" panose="02020603050405020304" pitchFamily="18" charset="0"/>
                <a:cs typeface="Times New Roman" panose="02020603050405020304" pitchFamily="18" charset="0"/>
              </a:rPr>
              <a:t> </a:t>
            </a:r>
            <a:r>
              <a:rPr kumimoji="1" lang="en-US" altLang="ja-JP" sz="7200" dirty="0" err="1">
                <a:solidFill>
                  <a:schemeClr val="bg1"/>
                </a:solidFill>
                <a:latin typeface="Times New Roman" panose="02020603050405020304" pitchFamily="18" charset="0"/>
                <a:cs typeface="Times New Roman" panose="02020603050405020304" pitchFamily="18" charset="0"/>
              </a:rPr>
              <a:t>Sosial</a:t>
            </a:r>
            <a:r>
              <a:rPr kumimoji="1" lang="en-US" altLang="ja-JP" sz="7200" dirty="0">
                <a:solidFill>
                  <a:schemeClr val="bg1"/>
                </a:solidFill>
                <a:latin typeface="Times New Roman" panose="02020603050405020304" pitchFamily="18" charset="0"/>
                <a:cs typeface="Times New Roman" panose="02020603050405020304" pitchFamily="18" charset="0"/>
              </a:rPr>
              <a:t> 2,65%</a:t>
            </a:r>
            <a:endParaRPr kumimoji="1" lang="ja-JP" altLang="en-US" sz="7200" b="1"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7" name="Content Placeholder 6">
            <a:extLst>
              <a:ext uri="{FF2B5EF4-FFF2-40B4-BE49-F238E27FC236}">
                <a16:creationId xmlns:a16="http://schemas.microsoft.com/office/drawing/2014/main" id="{F5A5AEFC-944A-4E35-B673-0C08BBA5E3C7}"/>
              </a:ext>
            </a:extLst>
          </p:cNvPr>
          <p:cNvSpPr>
            <a:spLocks noGrp="1"/>
          </p:cNvSpPr>
          <p:nvPr>
            <p:ph sz="half" idx="2"/>
          </p:nvPr>
        </p:nvSpPr>
        <p:spPr>
          <a:xfrm>
            <a:off x="5458692" y="955964"/>
            <a:ext cx="6373091" cy="5652653"/>
          </a:xfrm>
          <a:solidFill>
            <a:schemeClr val="accent6">
              <a:lumMod val="50000"/>
            </a:schemeClr>
          </a:solidFill>
        </p:spPr>
        <p:txBody>
          <a:bodyPr>
            <a:normAutofit fontScale="25000" lnSpcReduction="20000"/>
          </a:bodyPr>
          <a:lstStyle/>
          <a:p>
            <a:pPr marL="0" indent="0">
              <a:buNone/>
            </a:pPr>
            <a:r>
              <a:rPr lang="en-US" sz="7200" b="1" u="sng" dirty="0" err="1">
                <a:solidFill>
                  <a:schemeClr val="bg1"/>
                </a:solidFill>
                <a:latin typeface="Times New Roman" panose="02020603050405020304" pitchFamily="18" charset="0"/>
                <a:cs typeface="Times New Roman" panose="02020603050405020304" pitchFamily="18" charset="0"/>
              </a:rPr>
              <a:t>Kategorisasi</a:t>
            </a: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b="1" u="sng" dirty="0">
                <a:solidFill>
                  <a:schemeClr val="bg1"/>
                </a:solidFill>
                <a:latin typeface="Times New Roman" panose="02020603050405020304" pitchFamily="18" charset="0"/>
                <a:cs typeface="Times New Roman" panose="02020603050405020304" pitchFamily="18" charset="0"/>
              </a:rPr>
              <a:t>Uji </a:t>
            </a:r>
            <a:r>
              <a:rPr lang="en-US" sz="7200" b="1" u="sng" dirty="0" err="1">
                <a:solidFill>
                  <a:schemeClr val="bg1"/>
                </a:solidFill>
                <a:latin typeface="Times New Roman" panose="02020603050405020304" pitchFamily="18" charset="0"/>
                <a:cs typeface="Times New Roman" panose="02020603050405020304" pitchFamily="18" charset="0"/>
              </a:rPr>
              <a:t>Normalitas</a:t>
            </a:r>
            <a:endParaRPr lang="en-US" sz="7200" b="1" u="sng"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dirty="0" err="1">
                <a:solidFill>
                  <a:schemeClr val="bg1"/>
                </a:solidFill>
                <a:latin typeface="Times New Roman" panose="02020603050405020304" pitchFamily="18" charset="0"/>
                <a:cs typeface="Times New Roman" panose="02020603050405020304" pitchFamily="18" charset="0"/>
              </a:rPr>
              <a:t>Perilaku</a:t>
            </a:r>
            <a:r>
              <a:rPr lang="en-US" sz="7200" dirty="0">
                <a:solidFill>
                  <a:schemeClr val="bg1"/>
                </a:solidFill>
                <a:latin typeface="Times New Roman" panose="02020603050405020304" pitchFamily="18" charset="0"/>
                <a:cs typeface="Times New Roman" panose="02020603050405020304" pitchFamily="18" charset="0"/>
              </a:rPr>
              <a:t> </a:t>
            </a:r>
            <a:r>
              <a:rPr lang="en-US" sz="7200" dirty="0" err="1">
                <a:solidFill>
                  <a:schemeClr val="bg1"/>
                </a:solidFill>
                <a:latin typeface="Times New Roman" panose="02020603050405020304" pitchFamily="18" charset="0"/>
                <a:cs typeface="Times New Roman" panose="02020603050405020304" pitchFamily="18" charset="0"/>
              </a:rPr>
              <a:t>Menyontek</a:t>
            </a:r>
            <a:endParaRPr lang="en-US" sz="7200"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dirty="0">
                <a:solidFill>
                  <a:schemeClr val="bg1"/>
                </a:solidFill>
                <a:latin typeface="Times New Roman" panose="02020603050405020304" pitchFamily="18" charset="0"/>
                <a:cs typeface="Times New Roman" panose="02020603050405020304" pitchFamily="18" charset="0"/>
              </a:rPr>
              <a:t>= </a:t>
            </a:r>
            <a:r>
              <a:rPr lang="id-ID" sz="7200" dirty="0">
                <a:solidFill>
                  <a:schemeClr val="bg1"/>
                </a:solidFill>
                <a:latin typeface="Times New Roman" panose="02020603050405020304" pitchFamily="18" charset="0"/>
                <a:cs typeface="Times New Roman" panose="02020603050405020304" pitchFamily="18" charset="0"/>
              </a:rPr>
              <a:t>0,000 (</a:t>
            </a:r>
            <a:r>
              <a:rPr lang="en-US" sz="7200" dirty="0">
                <a:solidFill>
                  <a:schemeClr val="bg1"/>
                </a:solidFill>
                <a:latin typeface="Times New Roman" panose="02020603050405020304" pitchFamily="18" charset="0"/>
                <a:cs typeface="Times New Roman" panose="02020603050405020304" pitchFamily="18" charset="0"/>
              </a:rPr>
              <a:t>&gt;</a:t>
            </a:r>
            <a:r>
              <a:rPr lang="id-ID" sz="7200" dirty="0">
                <a:solidFill>
                  <a:schemeClr val="bg1"/>
                </a:solidFill>
                <a:latin typeface="Times New Roman" panose="02020603050405020304" pitchFamily="18" charset="0"/>
                <a:cs typeface="Times New Roman" panose="02020603050405020304" pitchFamily="18" charset="0"/>
              </a:rPr>
              <a:t> 0,05)</a:t>
            </a:r>
            <a:r>
              <a:rPr lang="en-US" sz="7200" dirty="0">
                <a:solidFill>
                  <a:schemeClr val="bg1"/>
                </a:solidFill>
                <a:latin typeface="Times New Roman" panose="02020603050405020304" pitchFamily="18" charset="0"/>
                <a:cs typeface="Times New Roman" panose="02020603050405020304" pitchFamily="18" charset="0"/>
              </a:rPr>
              <a:t> </a:t>
            </a:r>
            <a:r>
              <a:rPr lang="en-US" sz="7200" dirty="0" err="1">
                <a:solidFill>
                  <a:schemeClr val="bg1"/>
                </a:solidFill>
                <a:latin typeface="Times New Roman" panose="02020603050405020304" pitchFamily="18" charset="0"/>
                <a:cs typeface="Times New Roman" panose="02020603050405020304" pitchFamily="18" charset="0"/>
              </a:rPr>
              <a:t>tidak</a:t>
            </a:r>
            <a:r>
              <a:rPr lang="en-US" sz="7200" dirty="0">
                <a:solidFill>
                  <a:schemeClr val="bg1"/>
                </a:solidFill>
                <a:latin typeface="Times New Roman" panose="02020603050405020304" pitchFamily="18" charset="0"/>
                <a:cs typeface="Times New Roman" panose="02020603050405020304" pitchFamily="18" charset="0"/>
              </a:rPr>
              <a:t> normal</a:t>
            </a:r>
          </a:p>
          <a:p>
            <a:pPr marL="0" indent="0">
              <a:buNone/>
            </a:pPr>
            <a:r>
              <a:rPr lang="en-US" sz="7200" dirty="0" err="1">
                <a:solidFill>
                  <a:schemeClr val="bg1"/>
                </a:solidFill>
                <a:latin typeface="Times New Roman" panose="02020603050405020304" pitchFamily="18" charset="0"/>
                <a:cs typeface="Times New Roman" panose="02020603050405020304" pitchFamily="18" charset="0"/>
              </a:rPr>
              <a:t>Kepercayaan</a:t>
            </a:r>
            <a:r>
              <a:rPr lang="en-US" sz="7200" dirty="0">
                <a:solidFill>
                  <a:schemeClr val="bg1"/>
                </a:solidFill>
                <a:latin typeface="Times New Roman" panose="02020603050405020304" pitchFamily="18" charset="0"/>
                <a:cs typeface="Times New Roman" panose="02020603050405020304" pitchFamily="18" charset="0"/>
              </a:rPr>
              <a:t> </a:t>
            </a:r>
            <a:r>
              <a:rPr lang="en-US" sz="7200" dirty="0" err="1">
                <a:solidFill>
                  <a:schemeClr val="bg1"/>
                </a:solidFill>
                <a:latin typeface="Times New Roman" panose="02020603050405020304" pitchFamily="18" charset="0"/>
                <a:cs typeface="Times New Roman" panose="02020603050405020304" pitchFamily="18" charset="0"/>
              </a:rPr>
              <a:t>Diri</a:t>
            </a:r>
            <a:endParaRPr lang="en-US" sz="7200"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dirty="0">
                <a:solidFill>
                  <a:schemeClr val="bg1"/>
                </a:solidFill>
                <a:latin typeface="Times New Roman" panose="02020603050405020304" pitchFamily="18" charset="0"/>
                <a:cs typeface="Times New Roman" panose="02020603050405020304" pitchFamily="18" charset="0"/>
              </a:rPr>
              <a:t>= </a:t>
            </a:r>
            <a:r>
              <a:rPr lang="id-ID" sz="7200" dirty="0">
                <a:solidFill>
                  <a:schemeClr val="bg1"/>
                </a:solidFill>
                <a:latin typeface="Times New Roman" panose="02020603050405020304" pitchFamily="18" charset="0"/>
                <a:cs typeface="Times New Roman" panose="02020603050405020304" pitchFamily="18" charset="0"/>
              </a:rPr>
              <a:t>0,000 (</a:t>
            </a:r>
            <a:r>
              <a:rPr lang="en-US" sz="7200" dirty="0">
                <a:solidFill>
                  <a:schemeClr val="bg1"/>
                </a:solidFill>
                <a:latin typeface="Times New Roman" panose="02020603050405020304" pitchFamily="18" charset="0"/>
                <a:cs typeface="Times New Roman" panose="02020603050405020304" pitchFamily="18" charset="0"/>
              </a:rPr>
              <a:t>&gt;</a:t>
            </a:r>
            <a:r>
              <a:rPr lang="id-ID" sz="7200" dirty="0">
                <a:solidFill>
                  <a:schemeClr val="bg1"/>
                </a:solidFill>
                <a:latin typeface="Times New Roman" panose="02020603050405020304" pitchFamily="18" charset="0"/>
                <a:cs typeface="Times New Roman" panose="02020603050405020304" pitchFamily="18" charset="0"/>
              </a:rPr>
              <a:t> 0,05)</a:t>
            </a:r>
            <a:r>
              <a:rPr lang="en-US" sz="7200" dirty="0">
                <a:solidFill>
                  <a:schemeClr val="bg1"/>
                </a:solidFill>
                <a:latin typeface="Times New Roman" panose="02020603050405020304" pitchFamily="18" charset="0"/>
                <a:cs typeface="Times New Roman" panose="02020603050405020304" pitchFamily="18" charset="0"/>
              </a:rPr>
              <a:t> </a:t>
            </a:r>
            <a:r>
              <a:rPr lang="en-US" sz="7200" dirty="0" err="1">
                <a:solidFill>
                  <a:schemeClr val="bg1"/>
                </a:solidFill>
                <a:latin typeface="Times New Roman" panose="02020603050405020304" pitchFamily="18" charset="0"/>
                <a:cs typeface="Times New Roman" panose="02020603050405020304" pitchFamily="18" charset="0"/>
              </a:rPr>
              <a:t>tidak</a:t>
            </a:r>
            <a:r>
              <a:rPr lang="en-US" sz="7200" dirty="0">
                <a:solidFill>
                  <a:schemeClr val="bg1"/>
                </a:solidFill>
                <a:latin typeface="Times New Roman" panose="02020603050405020304" pitchFamily="18" charset="0"/>
                <a:cs typeface="Times New Roman" panose="02020603050405020304" pitchFamily="18" charset="0"/>
              </a:rPr>
              <a:t> normal</a:t>
            </a:r>
          </a:p>
          <a:p>
            <a:pPr marL="0" indent="0">
              <a:buNone/>
            </a:pPr>
            <a:r>
              <a:rPr lang="en-US" sz="7200" dirty="0" err="1">
                <a:solidFill>
                  <a:schemeClr val="bg1"/>
                </a:solidFill>
                <a:latin typeface="Times New Roman" panose="02020603050405020304" pitchFamily="18" charset="0"/>
                <a:cs typeface="Times New Roman" panose="02020603050405020304" pitchFamily="18" charset="0"/>
              </a:rPr>
              <a:t>Kecemasan</a:t>
            </a:r>
            <a:endParaRPr lang="en-US" sz="7200" dirty="0">
              <a:solidFill>
                <a:schemeClr val="bg1"/>
              </a:solidFill>
              <a:latin typeface="Times New Roman" panose="02020603050405020304" pitchFamily="18" charset="0"/>
              <a:cs typeface="Times New Roman" panose="02020603050405020304" pitchFamily="18" charset="0"/>
            </a:endParaRPr>
          </a:p>
          <a:p>
            <a:pPr marL="0" indent="0">
              <a:buNone/>
            </a:pPr>
            <a:r>
              <a:rPr lang="en-US" sz="7200" dirty="0">
                <a:solidFill>
                  <a:schemeClr val="bg1"/>
                </a:solidFill>
                <a:latin typeface="Times New Roman" panose="02020603050405020304" pitchFamily="18" charset="0"/>
                <a:cs typeface="Times New Roman" panose="02020603050405020304" pitchFamily="18" charset="0"/>
              </a:rPr>
              <a:t>= </a:t>
            </a:r>
            <a:r>
              <a:rPr lang="id-ID" sz="7200" dirty="0">
                <a:solidFill>
                  <a:schemeClr val="bg1"/>
                </a:solidFill>
                <a:latin typeface="Times New Roman" panose="02020603050405020304" pitchFamily="18" charset="0"/>
                <a:cs typeface="Times New Roman" panose="02020603050405020304" pitchFamily="18" charset="0"/>
              </a:rPr>
              <a:t>0,00 (</a:t>
            </a:r>
            <a:r>
              <a:rPr lang="en-US" sz="7200" dirty="0">
                <a:solidFill>
                  <a:schemeClr val="bg1"/>
                </a:solidFill>
                <a:latin typeface="Times New Roman" panose="02020603050405020304" pitchFamily="18" charset="0"/>
                <a:cs typeface="Times New Roman" panose="02020603050405020304" pitchFamily="18" charset="0"/>
              </a:rPr>
              <a:t>&gt;</a:t>
            </a:r>
            <a:r>
              <a:rPr lang="id-ID" sz="7200" dirty="0">
                <a:solidFill>
                  <a:schemeClr val="bg1"/>
                </a:solidFill>
                <a:latin typeface="Times New Roman" panose="02020603050405020304" pitchFamily="18" charset="0"/>
                <a:cs typeface="Times New Roman" panose="02020603050405020304" pitchFamily="18" charset="0"/>
              </a:rPr>
              <a:t> 0,05)</a:t>
            </a:r>
            <a:r>
              <a:rPr lang="en-US" sz="7200" dirty="0">
                <a:solidFill>
                  <a:schemeClr val="bg1"/>
                </a:solidFill>
                <a:latin typeface="Times New Roman" panose="02020603050405020304" pitchFamily="18" charset="0"/>
                <a:cs typeface="Times New Roman" panose="02020603050405020304" pitchFamily="18" charset="0"/>
              </a:rPr>
              <a:t> </a:t>
            </a:r>
            <a:r>
              <a:rPr lang="en-US" sz="7200" dirty="0" err="1">
                <a:solidFill>
                  <a:schemeClr val="bg1"/>
                </a:solidFill>
                <a:latin typeface="Times New Roman" panose="02020603050405020304" pitchFamily="18" charset="0"/>
                <a:cs typeface="Times New Roman" panose="02020603050405020304" pitchFamily="18" charset="0"/>
              </a:rPr>
              <a:t>tidak</a:t>
            </a:r>
            <a:r>
              <a:rPr lang="en-US" sz="7200" dirty="0">
                <a:solidFill>
                  <a:schemeClr val="bg1"/>
                </a:solidFill>
                <a:latin typeface="Times New Roman" panose="02020603050405020304" pitchFamily="18" charset="0"/>
                <a:cs typeface="Times New Roman" panose="02020603050405020304" pitchFamily="18" charset="0"/>
              </a:rPr>
              <a:t> normal</a:t>
            </a:r>
          </a:p>
          <a:p>
            <a:pPr marL="0" indent="0">
              <a:buNone/>
            </a:pPr>
            <a:endParaRPr lang="en-US" sz="2000" dirty="0"/>
          </a:p>
        </p:txBody>
      </p:sp>
      <p:graphicFrame>
        <p:nvGraphicFramePr>
          <p:cNvPr id="8" name="Table 8">
            <a:extLst>
              <a:ext uri="{FF2B5EF4-FFF2-40B4-BE49-F238E27FC236}">
                <a16:creationId xmlns:a16="http://schemas.microsoft.com/office/drawing/2014/main" id="{0C5CFCD6-2608-4980-AC55-A1366FD1368E}"/>
              </a:ext>
            </a:extLst>
          </p:cNvPr>
          <p:cNvGraphicFramePr>
            <a:graphicFrameLocks noGrp="1"/>
          </p:cNvGraphicFramePr>
          <p:nvPr>
            <p:extLst>
              <p:ext uri="{D42A27DB-BD31-4B8C-83A1-F6EECF244321}">
                <p14:modId xmlns:p14="http://schemas.microsoft.com/office/powerpoint/2010/main" val="2463395085"/>
              </p:ext>
            </p:extLst>
          </p:nvPr>
        </p:nvGraphicFramePr>
        <p:xfrm>
          <a:off x="5458692" y="1347305"/>
          <a:ext cx="6345382" cy="2434985"/>
        </p:xfrm>
        <a:graphic>
          <a:graphicData uri="http://schemas.openxmlformats.org/drawingml/2006/table">
            <a:tbl>
              <a:tblPr firstRow="1" bandRow="1">
                <a:tableStyleId>{D7AC3CCA-C797-4891-BE02-D94E43425B78}</a:tableStyleId>
              </a:tblPr>
              <a:tblGrid>
                <a:gridCol w="1676400">
                  <a:extLst>
                    <a:ext uri="{9D8B030D-6E8A-4147-A177-3AD203B41FA5}">
                      <a16:colId xmlns:a16="http://schemas.microsoft.com/office/drawing/2014/main" val="2654104141"/>
                    </a:ext>
                  </a:extLst>
                </a:gridCol>
                <a:gridCol w="872836">
                  <a:extLst>
                    <a:ext uri="{9D8B030D-6E8A-4147-A177-3AD203B41FA5}">
                      <a16:colId xmlns:a16="http://schemas.microsoft.com/office/drawing/2014/main" val="3234569847"/>
                    </a:ext>
                  </a:extLst>
                </a:gridCol>
                <a:gridCol w="1787237">
                  <a:extLst>
                    <a:ext uri="{9D8B030D-6E8A-4147-A177-3AD203B41FA5}">
                      <a16:colId xmlns:a16="http://schemas.microsoft.com/office/drawing/2014/main" val="3947159832"/>
                    </a:ext>
                  </a:extLst>
                </a:gridCol>
                <a:gridCol w="914400">
                  <a:extLst>
                    <a:ext uri="{9D8B030D-6E8A-4147-A177-3AD203B41FA5}">
                      <a16:colId xmlns:a16="http://schemas.microsoft.com/office/drawing/2014/main" val="192901553"/>
                    </a:ext>
                  </a:extLst>
                </a:gridCol>
                <a:gridCol w="1094509">
                  <a:extLst>
                    <a:ext uri="{9D8B030D-6E8A-4147-A177-3AD203B41FA5}">
                      <a16:colId xmlns:a16="http://schemas.microsoft.com/office/drawing/2014/main" val="1035866113"/>
                    </a:ext>
                  </a:extLst>
                </a:gridCol>
              </a:tblGrid>
              <a:tr h="531710">
                <a:tc>
                  <a:txBody>
                    <a:bodyPr/>
                    <a:lstStyle/>
                    <a:p>
                      <a:pPr algn="ctr"/>
                      <a:r>
                        <a:rPr lang="en-US" sz="1400" dirty="0" err="1">
                          <a:solidFill>
                            <a:schemeClr val="tx1"/>
                          </a:solidFill>
                          <a:latin typeface="Times New Roman" panose="02020603050405020304" pitchFamily="18" charset="0"/>
                          <a:cs typeface="Times New Roman" panose="02020603050405020304" pitchFamily="18" charset="0"/>
                        </a:rPr>
                        <a:t>skala</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dirty="0" err="1">
                          <a:solidFill>
                            <a:schemeClr val="tx1"/>
                          </a:solidFill>
                          <a:latin typeface="Times New Roman" panose="02020603050405020304" pitchFamily="18" charset="0"/>
                          <a:cs typeface="Times New Roman" panose="02020603050405020304" pitchFamily="18" charset="0"/>
                        </a:rPr>
                        <a:t>rendah</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dirty="0" err="1">
                          <a:solidFill>
                            <a:schemeClr val="tx1"/>
                          </a:solidFill>
                          <a:latin typeface="Times New Roman" panose="02020603050405020304" pitchFamily="18" charset="0"/>
                          <a:cs typeface="Times New Roman" panose="02020603050405020304" pitchFamily="18" charset="0"/>
                        </a:rPr>
                        <a:t>sedang</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dirty="0" err="1">
                          <a:solidFill>
                            <a:schemeClr val="tx1"/>
                          </a:solidFill>
                          <a:latin typeface="Times New Roman" panose="02020603050405020304" pitchFamily="18" charset="0"/>
                          <a:cs typeface="Times New Roman" panose="02020603050405020304" pitchFamily="18" charset="0"/>
                        </a:rPr>
                        <a:t>tinggi</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dirty="0">
                          <a:solidFill>
                            <a:schemeClr val="tx1"/>
                          </a:solidFill>
                          <a:latin typeface="Times New Roman" panose="02020603050405020304" pitchFamily="18" charset="0"/>
                          <a:cs typeface="Times New Roman" panose="02020603050405020304" pitchFamily="18" charset="0"/>
                        </a:rPr>
                        <a:t>mean</a:t>
                      </a:r>
                    </a:p>
                  </a:txBody>
                  <a:tcPr/>
                </a:tc>
                <a:extLst>
                  <a:ext uri="{0D108BD9-81ED-4DB2-BD59-A6C34878D82A}">
                    <a16:rowId xmlns:a16="http://schemas.microsoft.com/office/drawing/2014/main" val="3395159474"/>
                  </a:ext>
                </a:extLst>
              </a:tr>
              <a:tr h="634425">
                <a:tc>
                  <a:txBody>
                    <a:bodyPr/>
                    <a:lstStyle/>
                    <a:p>
                      <a:r>
                        <a:rPr kumimoji="1" lang="en-US" altLang="ja-JP" sz="1400" i="1" dirty="0">
                          <a:solidFill>
                            <a:schemeClr val="tx1"/>
                          </a:solidFill>
                          <a:latin typeface="Times New Roman" panose="02020603050405020304" pitchFamily="18" charset="0"/>
                          <a:cs typeface="Times New Roman" panose="02020603050405020304" pitchFamily="18" charset="0"/>
                        </a:rPr>
                        <a:t>Psychological Well Being</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&lt;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58,36</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id-ID" sz="1400" kern="1200" dirty="0">
                          <a:solidFill>
                            <a:schemeClr val="tx1"/>
                          </a:solidFill>
                          <a:effectLst/>
                          <a:latin typeface="Times New Roman" panose="02020603050405020304" pitchFamily="18" charset="0"/>
                          <a:ea typeface="+mn-ea"/>
                          <a:cs typeface="Times New Roman" panose="02020603050405020304" pitchFamily="18" charset="0"/>
                        </a:rPr>
                        <a:t>58,36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61,64</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&gt;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61,64</a:t>
                      </a:r>
                      <a:endParaRPr lang="en-US" sz="1400" dirty="0">
                        <a:solidFill>
                          <a:schemeClr val="tx1"/>
                        </a:solidFill>
                        <a:latin typeface="Times New Roman" panose="02020603050405020304" pitchFamily="18" charset="0"/>
                        <a:cs typeface="Times New Roman" panose="02020603050405020304" pitchFamily="18" charset="0"/>
                      </a:endParaRPr>
                    </a:p>
                    <a:p>
                      <a:pPr algn="ct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rPr>
                        <a:t>70,78</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72268837"/>
                  </a:ext>
                </a:extLst>
              </a:tr>
              <a:tr h="634425">
                <a:tc>
                  <a:txBody>
                    <a:bodyPr/>
                    <a:lstStyle/>
                    <a:p>
                      <a:r>
                        <a:rPr kumimoji="1" lang="en-US" altLang="ja-JP" sz="1400" i="1" dirty="0">
                          <a:solidFill>
                            <a:schemeClr val="tx1"/>
                          </a:solidFill>
                          <a:latin typeface="Times New Roman" panose="02020603050405020304" pitchFamily="18" charset="0"/>
                          <a:cs typeface="Times New Roman" panose="02020603050405020304" pitchFamily="18" charset="0"/>
                        </a:rPr>
                        <a:t>Self Esteem</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&lt;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52,53</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id-ID" sz="1400" kern="1200" dirty="0">
                          <a:solidFill>
                            <a:schemeClr val="tx1"/>
                          </a:solidFill>
                          <a:effectLst/>
                          <a:latin typeface="Times New Roman" panose="02020603050405020304" pitchFamily="18" charset="0"/>
                          <a:ea typeface="+mn-ea"/>
                          <a:cs typeface="Times New Roman" panose="02020603050405020304" pitchFamily="18" charset="0"/>
                        </a:rPr>
                        <a:t>52,53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55,46</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&gt;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55,46</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rPr>
                        <a:t>63,58</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91180459"/>
                  </a:ext>
                </a:extLst>
              </a:tr>
              <a:tr h="634425">
                <a:tc>
                  <a:txBody>
                    <a:bodyPr/>
                    <a:lstStyle/>
                    <a:p>
                      <a:r>
                        <a:rPr kumimoji="1" lang="en-US" altLang="ja-JP" sz="1400" dirty="0" err="1">
                          <a:solidFill>
                            <a:schemeClr val="tx1"/>
                          </a:solidFill>
                          <a:latin typeface="Times New Roman" panose="02020603050405020304" pitchFamily="18" charset="0"/>
                          <a:cs typeface="Times New Roman" panose="02020603050405020304" pitchFamily="18" charset="0"/>
                        </a:rPr>
                        <a:t>Dukungan</a:t>
                      </a:r>
                      <a:r>
                        <a:rPr kumimoji="1" lang="en-US" altLang="ja-JP" sz="1400" dirty="0">
                          <a:solidFill>
                            <a:schemeClr val="tx1"/>
                          </a:solidFill>
                          <a:latin typeface="Times New Roman" panose="02020603050405020304" pitchFamily="18" charset="0"/>
                          <a:cs typeface="Times New Roman" panose="02020603050405020304" pitchFamily="18" charset="0"/>
                        </a:rPr>
                        <a:t> </a:t>
                      </a:r>
                      <a:r>
                        <a:rPr kumimoji="1" lang="en-US" altLang="ja-JP" sz="1400" dirty="0" err="1">
                          <a:solidFill>
                            <a:schemeClr val="tx1"/>
                          </a:solidFill>
                          <a:latin typeface="Times New Roman" panose="02020603050405020304" pitchFamily="18" charset="0"/>
                          <a:cs typeface="Times New Roman" panose="02020603050405020304" pitchFamily="18" charset="0"/>
                        </a:rPr>
                        <a:t>Sosial</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&lt;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67,09</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id-ID" sz="1400" kern="1200" dirty="0">
                          <a:solidFill>
                            <a:schemeClr val="tx1"/>
                          </a:solidFill>
                          <a:effectLst/>
                          <a:latin typeface="Times New Roman" panose="02020603050405020304" pitchFamily="18" charset="0"/>
                          <a:ea typeface="+mn-ea"/>
                          <a:cs typeface="Times New Roman" panose="02020603050405020304" pitchFamily="18" charset="0"/>
                        </a:rPr>
                        <a:t>67,09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70,90</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sym typeface="Symbol" panose="05050102010706020507" pitchFamily="18" charset="2"/>
                        </a:rPr>
                        <a:t></a:t>
                      </a:r>
                      <a:r>
                        <a:rPr lang="en-US" sz="1400" kern="1200" dirty="0">
                          <a:solidFill>
                            <a:schemeClr val="tx1"/>
                          </a:solidFill>
                          <a:effectLst/>
                          <a:latin typeface="Times New Roman" panose="02020603050405020304" pitchFamily="18" charset="0"/>
                          <a:ea typeface="+mn-ea"/>
                          <a:cs typeface="Times New Roman" panose="02020603050405020304" pitchFamily="18" charset="0"/>
                        </a:rPr>
                        <a:t> &gt; </a:t>
                      </a:r>
                      <a:r>
                        <a:rPr lang="id-ID" sz="1400" kern="1200" dirty="0">
                          <a:solidFill>
                            <a:schemeClr val="tx1"/>
                          </a:solidFill>
                          <a:effectLst/>
                          <a:latin typeface="Times New Roman" panose="02020603050405020304" pitchFamily="18" charset="0"/>
                          <a:ea typeface="+mn-ea"/>
                          <a:cs typeface="Times New Roman" panose="02020603050405020304" pitchFamily="18" charset="0"/>
                        </a:rPr>
                        <a:t>70,90</a:t>
                      </a:r>
                      <a:endParaRPr lang="en-US"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en-US" sz="1400" kern="1200" dirty="0">
                          <a:solidFill>
                            <a:schemeClr val="tx1"/>
                          </a:solidFill>
                          <a:effectLst/>
                          <a:latin typeface="Times New Roman" panose="02020603050405020304" pitchFamily="18" charset="0"/>
                          <a:ea typeface="+mn-ea"/>
                          <a:cs typeface="Times New Roman" panose="02020603050405020304" pitchFamily="18" charset="0"/>
                        </a:rPr>
                        <a:t>86,20</a:t>
                      </a:r>
                      <a:endParaRPr lang="en-US" sz="1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08930835"/>
                  </a:ext>
                </a:extLst>
              </a:tr>
            </a:tbl>
          </a:graphicData>
        </a:graphic>
      </p:graphicFrame>
    </p:spTree>
    <p:extLst>
      <p:ext uri="{BB962C8B-B14F-4D97-AF65-F5344CB8AC3E}">
        <p14:creationId xmlns:p14="http://schemas.microsoft.com/office/powerpoint/2010/main" val="397608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73EDC0-CA0A-4DFA-95CF-551BECF27769}"/>
              </a:ext>
            </a:extLst>
          </p:cNvPr>
          <p:cNvSpPr/>
          <p:nvPr/>
        </p:nvSpPr>
        <p:spPr>
          <a:xfrm>
            <a:off x="4471060" y="396491"/>
            <a:ext cx="6110515" cy="1664154"/>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Adanya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hubungan</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signifikan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positif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antara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self esteem</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dukungan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dengan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artinya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apabila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tingkat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self esteem </a:t>
            </a:r>
            <a:r>
              <a:rPr lang="en-US" dirty="0">
                <a:latin typeface="Times New Roman" panose="02020603050405020304" pitchFamily="18" charset="0"/>
                <a:cs typeface="Times New Roman" panose="02020603050405020304" pitchFamily="18" charset="0"/>
              </a:rPr>
              <a:t>dan </a:t>
            </a:r>
            <a:r>
              <a:rPr lang="en-US" dirty="0" err="1">
                <a:latin typeface="Times New Roman" panose="02020603050405020304" pitchFamily="18" charset="0"/>
                <a:cs typeface="Times New Roman" panose="02020603050405020304" pitchFamily="18" charset="0"/>
              </a:rPr>
              <a:t>dukungan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sosial</a:t>
            </a:r>
            <a:r>
              <a:rPr lang="en-US" dirty="0">
                <a:latin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cs typeface="Times New Roman" panose="02020603050405020304" pitchFamily="18" charset="0"/>
              </a:rPr>
              <a:t>mahasiswi</a:t>
            </a:r>
            <a:r>
              <a:rPr lang="en-US" dirty="0">
                <a:latin typeface="Times New Roman" panose="02020603050405020304" pitchFamily="18" charset="0"/>
                <a:cs typeface="Times New Roman" panose="02020603050405020304" pitchFamily="18" charset="0"/>
              </a:rPr>
              <a:t> yang </a:t>
            </a:r>
            <a:r>
              <a:rPr lang="en-US" dirty="0" err="1">
                <a:latin typeface="Times New Roman" panose="02020603050405020304" pitchFamily="18" charset="0"/>
                <a:cs typeface="Times New Roman" panose="02020603050405020304" pitchFamily="18" charset="0"/>
              </a:rPr>
              <a:t>sedang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berpacaran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tingkat</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psychological well being</a:t>
            </a:r>
            <a:r>
              <a:rPr lang="en-US" dirty="0">
                <a:latin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cs typeface="Times New Roman" panose="02020603050405020304" pitchFamily="18" charset="0"/>
              </a:rPr>
              <a:t>mahasiswi</a:t>
            </a:r>
            <a:r>
              <a:rPr lang="en-US" dirty="0">
                <a:latin typeface="Times New Roman" panose="02020603050405020304" pitchFamily="18" charset="0"/>
                <a:cs typeface="Times New Roman" panose="02020603050405020304" pitchFamily="18" charset="0"/>
              </a:rPr>
              <a:t> juga </a:t>
            </a:r>
            <a:r>
              <a:rPr lang="en-US" dirty="0" err="1">
                <a:latin typeface="Times New Roman" panose="02020603050405020304" pitchFamily="18" charset="0"/>
                <a:cs typeface="Times New Roman" panose="02020603050405020304" pitchFamily="18" charset="0"/>
              </a:rPr>
              <a:t>tinggi</a:t>
            </a:r>
            <a:r>
              <a:rPr lang="en-US" dirty="0">
                <a:latin typeface="Times New Roman" panose="02020603050405020304" pitchFamily="18" charset="0"/>
                <a:cs typeface="Times New Roman" panose="02020603050405020304" pitchFamily="18" charset="0"/>
              </a:rPr>
              <a:t>.</a:t>
            </a:r>
          </a:p>
        </p:txBody>
      </p:sp>
      <p:sp>
        <p:nvSpPr>
          <p:cNvPr id="8" name="Rectangle: Rounded Corners 7">
            <a:extLst>
              <a:ext uri="{FF2B5EF4-FFF2-40B4-BE49-F238E27FC236}">
                <a16:creationId xmlns:a16="http://schemas.microsoft.com/office/drawing/2014/main" id="{E61F87E8-2580-418F-8BF7-9A64ECA8C5B9}"/>
              </a:ext>
            </a:extLst>
          </p:cNvPr>
          <p:cNvSpPr/>
          <p:nvPr/>
        </p:nvSpPr>
        <p:spPr>
          <a:xfrm>
            <a:off x="810160" y="2224192"/>
            <a:ext cx="5923149" cy="2573164"/>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Hasil </a:t>
            </a:r>
            <a:r>
              <a:rPr lang="en-US" dirty="0" err="1">
                <a:latin typeface="Times New Roman" panose="02020603050405020304" pitchFamily="18" charset="0"/>
                <a:cs typeface="Times New Roman" panose="02020603050405020304" pitchFamily="18" charset="0"/>
              </a:rPr>
              <a:t>penelitian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merupakan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bukti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ilmiah</a:t>
            </a:r>
            <a:r>
              <a:rPr lang="en-US"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terdapat</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hubungan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antara</a:t>
            </a:r>
            <a:r>
              <a:rPr lang="en-ID" dirty="0">
                <a:latin typeface="Times New Roman" panose="02020603050405020304" pitchFamily="18" charset="0"/>
                <a:cs typeface="Times New Roman" panose="02020603050405020304" pitchFamily="18" charset="0"/>
              </a:rPr>
              <a:t> </a:t>
            </a:r>
            <a:r>
              <a:rPr lang="en-ID" i="1" dirty="0">
                <a:latin typeface="Times New Roman" panose="02020603050405020304" pitchFamily="18" charset="0"/>
                <a:cs typeface="Times New Roman" panose="02020603050405020304" pitchFamily="18" charset="0"/>
              </a:rPr>
              <a:t>self esteem</a:t>
            </a:r>
            <a:r>
              <a:rPr lang="en-ID" dirty="0">
                <a:latin typeface="Times New Roman" panose="02020603050405020304" pitchFamily="18" charset="0"/>
                <a:cs typeface="Times New Roman" panose="02020603050405020304" pitchFamily="18" charset="0"/>
              </a:rPr>
              <a:t> dan </a:t>
            </a:r>
            <a:r>
              <a:rPr lang="en-ID" dirty="0" err="1">
                <a:latin typeface="Times New Roman" panose="02020603050405020304" pitchFamily="18" charset="0"/>
                <a:cs typeface="Times New Roman" panose="02020603050405020304" pitchFamily="18" charset="0"/>
              </a:rPr>
              <a:t>dukungan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sosial</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dengan</a:t>
            </a:r>
            <a:r>
              <a:rPr lang="en-ID" dirty="0">
                <a:latin typeface="Times New Roman" panose="02020603050405020304" pitchFamily="18" charset="0"/>
                <a:cs typeface="Times New Roman" panose="02020603050405020304" pitchFamily="18" charset="0"/>
              </a:rPr>
              <a:t> </a:t>
            </a:r>
            <a:r>
              <a:rPr lang="en-ID" i="1" dirty="0">
                <a:latin typeface="Times New Roman" panose="02020603050405020304" pitchFamily="18" charset="0"/>
                <a:cs typeface="Times New Roman" panose="02020603050405020304" pitchFamily="18" charset="0"/>
              </a:rPr>
              <a:t>psychological well being</a:t>
            </a:r>
            <a:r>
              <a:rPr lang="en-ID" dirty="0">
                <a:latin typeface="Times New Roman" panose="02020603050405020304" pitchFamily="18" charset="0"/>
                <a:cs typeface="Times New Roman" panose="02020603050405020304" pitchFamily="18" charset="0"/>
              </a:rPr>
              <a:t> pada </a:t>
            </a:r>
            <a:r>
              <a:rPr lang="en-ID" dirty="0" err="1">
                <a:latin typeface="Times New Roman" panose="02020603050405020304" pitchFamily="18" charset="0"/>
                <a:cs typeface="Times New Roman" panose="02020603050405020304" pitchFamily="18" charset="0"/>
              </a:rPr>
              <a:t>mahasiswi</a:t>
            </a:r>
            <a:r>
              <a:rPr lang="en-ID" dirty="0">
                <a:latin typeface="Times New Roman" panose="02020603050405020304" pitchFamily="18" charset="0"/>
                <a:cs typeface="Times New Roman" panose="02020603050405020304" pitchFamily="18" charset="0"/>
              </a:rPr>
              <a:t> yang </a:t>
            </a:r>
            <a:r>
              <a:rPr lang="en-ID" dirty="0" err="1">
                <a:latin typeface="Times New Roman" panose="02020603050405020304" pitchFamily="18" charset="0"/>
                <a:cs typeface="Times New Roman" panose="02020603050405020304" pitchFamily="18" charset="0"/>
              </a:rPr>
              <a:t>berpacaran</a:t>
            </a:r>
            <a:r>
              <a:rPr lang="en-ID" dirty="0">
                <a:latin typeface="Times New Roman" panose="02020603050405020304" pitchFamily="18" charset="0"/>
                <a:cs typeface="Times New Roman" panose="02020603050405020304" pitchFamily="18" charset="0"/>
              </a:rPr>
              <a:t>. Serta, </a:t>
            </a:r>
            <a:r>
              <a:rPr lang="en-ID" dirty="0" err="1">
                <a:latin typeface="Times New Roman" panose="02020603050405020304" pitchFamily="18" charset="0"/>
                <a:cs typeface="Times New Roman" panose="02020603050405020304" pitchFamily="18" charset="0"/>
              </a:rPr>
              <a:t>hasil</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penelitian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ini</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sekaligus</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memberikan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informasi</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tentang</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tingkat</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kesejahteraan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psikologis</a:t>
            </a:r>
            <a:r>
              <a:rPr lang="en-ID" dirty="0">
                <a:latin typeface="Times New Roman" panose="02020603050405020304" pitchFamily="18" charset="0"/>
                <a:cs typeface="Times New Roman" panose="02020603050405020304" pitchFamily="18" charset="0"/>
              </a:rPr>
              <a:t> yang </a:t>
            </a:r>
            <a:r>
              <a:rPr lang="en-ID" dirty="0" err="1">
                <a:latin typeface="Times New Roman" panose="02020603050405020304" pitchFamily="18" charset="0"/>
                <a:cs typeface="Times New Roman" panose="02020603050405020304" pitchFamily="18" charset="0"/>
              </a:rPr>
              <a:t>dimiliki</a:t>
            </a:r>
            <a:r>
              <a:rPr lang="en-ID" dirty="0">
                <a:latin typeface="Times New Roman" panose="02020603050405020304" pitchFamily="18" charset="0"/>
                <a:cs typeface="Times New Roman" panose="02020603050405020304" pitchFamily="18" charset="0"/>
              </a:rPr>
              <a:t> oleh para </a:t>
            </a:r>
            <a:r>
              <a:rPr lang="en-ID" dirty="0" err="1">
                <a:latin typeface="Times New Roman" panose="02020603050405020304" pitchFamily="18" charset="0"/>
                <a:cs typeface="Times New Roman" panose="02020603050405020304" pitchFamily="18" charset="0"/>
              </a:rPr>
              <a:t>perempuan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atau</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mahasiswi</a:t>
            </a:r>
            <a:r>
              <a:rPr lang="en-ID" dirty="0">
                <a:latin typeface="Times New Roman" panose="02020603050405020304" pitchFamily="18" charset="0"/>
                <a:cs typeface="Times New Roman" panose="02020603050405020304" pitchFamily="18" charset="0"/>
              </a:rPr>
              <a:t> yang </a:t>
            </a:r>
            <a:r>
              <a:rPr lang="en-ID" dirty="0" err="1">
                <a:latin typeface="Times New Roman" panose="02020603050405020304" pitchFamily="18" charset="0"/>
                <a:cs typeface="Times New Roman" panose="02020603050405020304" pitchFamily="18" charset="0"/>
              </a:rPr>
              <a:t>sedang</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berpacaran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atau</a:t>
            </a:r>
            <a:r>
              <a:rPr lang="en-ID" dirty="0">
                <a:latin typeface="Times New Roman" panose="02020603050405020304" pitchFamily="18" charset="0"/>
                <a:cs typeface="Times New Roman" panose="02020603050405020304" pitchFamily="18" charset="0"/>
              </a:rPr>
              <a:t> yang </a:t>
            </a:r>
            <a:r>
              <a:rPr lang="en-ID" dirty="0" err="1">
                <a:latin typeface="Times New Roman" panose="02020603050405020304" pitchFamily="18" charset="0"/>
                <a:cs typeface="Times New Roman" panose="02020603050405020304" pitchFamily="18" charset="0"/>
              </a:rPr>
              <a:t>sedang</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memiliki</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hubungan</a:t>
            </a:r>
            <a:r>
              <a:rPr lang="en-ID" dirty="0">
                <a:latin typeface="Times New Roman" panose="02020603050405020304" pitchFamily="18" charset="0"/>
                <a:cs typeface="Times New Roman" panose="02020603050405020304" pitchFamily="18" charset="0"/>
              </a:rPr>
              <a:t> intimacy </a:t>
            </a:r>
            <a:r>
              <a:rPr lang="en-ID" dirty="0" err="1">
                <a:latin typeface="Times New Roman" panose="02020603050405020304" pitchFamily="18" charset="0"/>
                <a:cs typeface="Times New Roman" panose="02020603050405020304" pitchFamily="18" charset="0"/>
              </a:rPr>
              <a:t>dengan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lawan</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jenisnya</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serta</a:t>
            </a:r>
            <a:r>
              <a:rPr lang="en-ID" dirty="0">
                <a:latin typeface="Times New Roman" panose="02020603050405020304" pitchFamily="18" charset="0"/>
                <a:cs typeface="Times New Roman" panose="02020603050405020304" pitchFamily="18" charset="0"/>
              </a:rPr>
              <a:t> </a:t>
            </a:r>
            <a:r>
              <a:rPr lang="en-ID" dirty="0" err="1">
                <a:latin typeface="Times New Roman" panose="02020603050405020304" pitchFamily="18" charset="0"/>
                <a:cs typeface="Times New Roman" panose="02020603050405020304" pitchFamily="18" charset="0"/>
              </a:rPr>
              <a:t>faktor</a:t>
            </a:r>
            <a:r>
              <a:rPr lang="en-ID" dirty="0">
                <a:latin typeface="Times New Roman" panose="02020603050405020304" pitchFamily="18" charset="0"/>
                <a:cs typeface="Times New Roman" panose="02020603050405020304" pitchFamily="18" charset="0"/>
              </a:rPr>
              <a:t> yang </a:t>
            </a:r>
            <a:r>
              <a:rPr lang="en-ID" dirty="0" err="1">
                <a:latin typeface="Times New Roman" panose="02020603050405020304" pitchFamily="18" charset="0"/>
                <a:cs typeface="Times New Roman" panose="02020603050405020304" pitchFamily="18" charset="0"/>
              </a:rPr>
              <a:t>mempengaruhinya</a:t>
            </a:r>
            <a:r>
              <a:rPr lang="en-ID"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A6DFB049-D8B4-47EC-8F7C-DA95702C1670}"/>
              </a:ext>
            </a:extLst>
          </p:cNvPr>
          <p:cNvSpPr/>
          <p:nvPr/>
        </p:nvSpPr>
        <p:spPr>
          <a:xfrm>
            <a:off x="6379689" y="4963661"/>
            <a:ext cx="4201886" cy="1497848"/>
          </a:xfrm>
          <a:prstGeom prst="roundRect">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Bagi</a:t>
            </a:r>
            <a:r>
              <a:rPr lang="en-US" dirty="0">
                <a:latin typeface="Times New Roman" panose="02020603050405020304" pitchFamily="18" charset="0"/>
                <a:cs typeface="Times New Roman" panose="02020603050405020304" pitchFamily="18" charset="0"/>
              </a:rPr>
              <a:t> para </a:t>
            </a:r>
            <a:r>
              <a:rPr lang="en-US" dirty="0" err="1">
                <a:latin typeface="Times New Roman" panose="02020603050405020304" pitchFamily="18" charset="0"/>
                <a:cs typeface="Times New Roman" panose="02020603050405020304" pitchFamily="18" charset="0"/>
              </a:rPr>
              <a:t>peneliti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selanjutnya</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Bagi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Mahasiswi</a:t>
            </a:r>
            <a:endParaRPr lang="en-US"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Bagi</a:t>
            </a:r>
            <a:r>
              <a:rPr lang="en-US" dirty="0">
                <a:latin typeface="Times New Roman" panose="02020603050405020304" pitchFamily="18" charset="0"/>
                <a:cs typeface="Times New Roman" panose="02020603050405020304" pitchFamily="18" charset="0"/>
              </a:rPr>
              <a:t> Orang </a:t>
            </a:r>
            <a:r>
              <a:rPr lang="en-US" dirty="0" err="1">
                <a:latin typeface="Times New Roman" panose="02020603050405020304" pitchFamily="18" charset="0"/>
                <a:cs typeface="Times New Roman" panose="02020603050405020304" pitchFamily="18" charset="0"/>
              </a:rPr>
              <a:t>Tua</a:t>
            </a:r>
            <a:endParaRPr lang="en-US" dirty="0">
              <a:latin typeface="Times New Roman" panose="02020603050405020304" pitchFamily="18" charset="0"/>
              <a:cs typeface="Times New Roman" panose="02020603050405020304" pitchFamily="18" charset="0"/>
            </a:endParaRPr>
          </a:p>
        </p:txBody>
      </p:sp>
      <p:sp>
        <p:nvSpPr>
          <p:cNvPr id="6" name="Diamond 5">
            <a:extLst>
              <a:ext uri="{FF2B5EF4-FFF2-40B4-BE49-F238E27FC236}">
                <a16:creationId xmlns:a16="http://schemas.microsoft.com/office/drawing/2014/main" id="{6BA0B3E7-40EB-45A1-A6A3-FFACDC47436B}"/>
              </a:ext>
            </a:extLst>
          </p:cNvPr>
          <p:cNvSpPr/>
          <p:nvPr/>
        </p:nvSpPr>
        <p:spPr>
          <a:xfrm>
            <a:off x="1302327" y="396491"/>
            <a:ext cx="3032167" cy="1497849"/>
          </a:xfrm>
          <a:prstGeom prst="diamond">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Kesimpulan</a:t>
            </a:r>
          </a:p>
        </p:txBody>
      </p:sp>
      <p:sp>
        <p:nvSpPr>
          <p:cNvPr id="10" name="Diamond 9">
            <a:extLst>
              <a:ext uri="{FF2B5EF4-FFF2-40B4-BE49-F238E27FC236}">
                <a16:creationId xmlns:a16="http://schemas.microsoft.com/office/drawing/2014/main" id="{E35A6DE1-CA10-47F9-8982-05614173825D}"/>
              </a:ext>
            </a:extLst>
          </p:cNvPr>
          <p:cNvSpPr/>
          <p:nvPr/>
        </p:nvSpPr>
        <p:spPr>
          <a:xfrm>
            <a:off x="7065818" y="2761849"/>
            <a:ext cx="3032167" cy="1497849"/>
          </a:xfrm>
          <a:prstGeom prst="diamond">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latin typeface="Times New Roman" panose="02020603050405020304" pitchFamily="18" charset="0"/>
                <a:cs typeface="Times New Roman" panose="02020603050405020304" pitchFamily="18" charset="0"/>
              </a:rPr>
              <a:t>Implikasi</a:t>
            </a:r>
            <a:endParaRPr lang="en-US" dirty="0">
              <a:latin typeface="Times New Roman" panose="02020603050405020304" pitchFamily="18" charset="0"/>
              <a:cs typeface="Times New Roman" panose="02020603050405020304" pitchFamily="18" charset="0"/>
            </a:endParaRPr>
          </a:p>
        </p:txBody>
      </p:sp>
      <p:sp>
        <p:nvSpPr>
          <p:cNvPr id="11" name="Diamond 10">
            <a:extLst>
              <a:ext uri="{FF2B5EF4-FFF2-40B4-BE49-F238E27FC236}">
                <a16:creationId xmlns:a16="http://schemas.microsoft.com/office/drawing/2014/main" id="{912FD844-DD74-44BC-A3CA-965952C399FD}"/>
              </a:ext>
            </a:extLst>
          </p:cNvPr>
          <p:cNvSpPr/>
          <p:nvPr/>
        </p:nvSpPr>
        <p:spPr>
          <a:xfrm>
            <a:off x="3063833" y="4963660"/>
            <a:ext cx="3032167" cy="1497849"/>
          </a:xfrm>
          <a:prstGeom prst="diamond">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Times New Roman" panose="02020603050405020304" pitchFamily="18" charset="0"/>
                <a:cs typeface="Times New Roman" panose="02020603050405020304" pitchFamily="18" charset="0"/>
              </a:rPr>
              <a:t>Saran</a:t>
            </a:r>
          </a:p>
        </p:txBody>
      </p:sp>
    </p:spTree>
    <p:extLst>
      <p:ext uri="{BB962C8B-B14F-4D97-AF65-F5344CB8AC3E}">
        <p14:creationId xmlns:p14="http://schemas.microsoft.com/office/powerpoint/2010/main" val="123918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AD08-527D-4AF0-AFD8-0C2547841A0C}"/>
              </a:ext>
            </a:extLst>
          </p:cNvPr>
          <p:cNvSpPr>
            <a:spLocks noGrp="1"/>
          </p:cNvSpPr>
          <p:nvPr>
            <p:ph type="title"/>
          </p:nvPr>
        </p:nvSpPr>
        <p:spPr>
          <a:xfrm>
            <a:off x="6368143" y="3761469"/>
            <a:ext cx="3283857" cy="1115332"/>
          </a:xfrm>
        </p:spPr>
        <p:txBody>
          <a:bodyPr>
            <a:normAutofit/>
          </a:bodyPr>
          <a:lstStyle/>
          <a:p>
            <a:r>
              <a:rPr lang="en-US" sz="3600" b="1" dirty="0" err="1">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Terima</a:t>
            </a:r>
            <a:r>
              <a:rPr lang="en-US"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err="1">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kasih</a:t>
            </a:r>
            <a:r>
              <a:rPr lang="en-US"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35675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976</Words>
  <Application>Microsoft Office PowerPoint</Application>
  <PresentationFormat>Widescreen</PresentationFormat>
  <Paragraphs>129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HUBUNGAN SELF ESTEEM DAN DUKUNGAN SOSIAL DENGAN PSYCHOLOGICAL WELL BEING PADA MAHASISWI YANG BERPACARAN</vt:lpstr>
      <vt:lpstr>PowerPoint Presentation</vt:lpstr>
      <vt:lpstr>Tinjauan Pustaka</vt:lpstr>
      <vt:lpstr>PowerPoint Presentation</vt:lpstr>
      <vt:lpstr>Metode Pengumpulan Data</vt:lpstr>
      <vt:lpstr>Hasil Penelitian</vt:lpstr>
      <vt:lpstr>PowerPoint Presentation</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HUBUNGAN SELF ESTEEM DAN DUKUNGAN SOSIAL DENGAN PSYCHOLOGICAL WELL BEING PADA MAHASISWA YANG BERPACARAN</dc:title>
  <dc:creator>angghi ardian</dc:creator>
  <cp:lastModifiedBy>angghi ardian</cp:lastModifiedBy>
  <cp:revision>43</cp:revision>
  <dcterms:created xsi:type="dcterms:W3CDTF">2020-03-04T13:34:10Z</dcterms:created>
  <dcterms:modified xsi:type="dcterms:W3CDTF">2020-04-12T17:23:27Z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420958</vt:lpwstr>
  </property>
  <property fmtid="{D5CDD505-2E9C-101B-9397-08002B2CF9AE}" pid="3" name="NXPowerLiteSettings">
    <vt:lpwstr>C7000400038000</vt:lpwstr>
  </property>
  <property fmtid="{D5CDD505-2E9C-101B-9397-08002B2CF9AE}" pid="4" name="NXPowerLiteVersion">
    <vt:lpwstr>S9.0.1</vt:lpwstr>
  </property>
</Properties>
</file>